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73" r:id="rId17"/>
    <p:sldId id="276" r:id="rId18"/>
    <p:sldId id="278" r:id="rId19"/>
    <p:sldId id="279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3" r:id="rId50"/>
    <p:sldId id="314" r:id="rId51"/>
    <p:sldId id="312" r:id="rId52"/>
    <p:sldId id="315" r:id="rId53"/>
    <p:sldId id="316" r:id="rId54"/>
    <p:sldId id="317" r:id="rId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ヒラギノ角ゴ Pro W3" charset="-128"/>
        <a:cs typeface="ヒラギノ角ゴ Pro W3" charset="-128"/>
      </a:defRPr>
    </a:lvl9pPr>
  </p:defaultTextStyle>
  <p:extLst>
    <p:ext uri="{521415D9-36F7-43E2-AB2F-B90AF26B5E84}">
      <p14:sectionLst xmlns:p14="http://schemas.microsoft.com/office/powerpoint/2010/main">
        <p14:section name="Default Section" id="{E1086340-F460-9F4E-B469-B3EC690C8F0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70"/>
            <p14:sldId id="271"/>
            <p14:sldId id="272"/>
            <p14:sldId id="273"/>
            <p14:sldId id="276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  <p14:sldId id="312"/>
            <p14:sldId id="315"/>
            <p14:sldId id="316"/>
            <p14:sldId id="317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ks Ch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 autoAdjust="0"/>
    <p:restoredTop sz="94639" autoAdjust="0"/>
  </p:normalViewPr>
  <p:slideViewPr>
    <p:cSldViewPr>
      <p:cViewPr varScale="1">
        <p:scale>
          <a:sx n="116" d="100"/>
          <a:sy n="116" d="100"/>
        </p:scale>
        <p:origin x="-552" y="-104"/>
      </p:cViewPr>
      <p:guideLst>
        <p:guide orient="horz" pos="2160"/>
        <p:guide pos="672"/>
        <p:guide pos="5472"/>
        <p:guide pos="1008"/>
        <p:guide pos="1152"/>
      </p:guideLst>
    </p:cSldViewPr>
  </p:slideViewPr>
  <p:outlineViewPr>
    <p:cViewPr>
      <p:scale>
        <a:sx n="33" d="100"/>
        <a:sy n="33" d="100"/>
      </p:scale>
      <p:origin x="0" y="27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commentAuthors" Target="commentAuthor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9DC5429-7811-664B-AED7-D2350EFCB8AA}" type="datetime1">
              <a:rPr lang="en-US" smtClean="0"/>
              <a:t>31/10/17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12DA2C9-F514-9A4B-8A26-E664A3E535FD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93705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7646E97-8D67-4A42-8EFC-E19E45DD55C5}" type="datetime1">
              <a:rPr lang="en-US" smtClean="0"/>
              <a:t>31/10/17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b-NO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8CFCDDA-0632-F043-8D24-179AEAE84217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0281943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910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046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806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806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7280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NHM2_engelsk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NHM3_engelsk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2" descr="NHM4_engelsk.jp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NHM5_engelsk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NHM6_engelsk.jpg"/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1026"/>
          <p:cNvSpPr>
            <a:spLocks noGrp="1" noChangeArrowheads="1"/>
          </p:cNvSpPr>
          <p:nvPr>
            <p:ph type="ctrTitle" sz="quarter"/>
          </p:nvPr>
        </p:nvSpPr>
        <p:spPr>
          <a:xfrm>
            <a:off x="1295400" y="1905000"/>
            <a:ext cx="6934200" cy="1143000"/>
          </a:xfrm>
        </p:spPr>
        <p:txBody>
          <a:bodyPr anchor="b"/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95400" y="3048000"/>
            <a:ext cx="7315200" cy="1752600"/>
          </a:xfrm>
        </p:spPr>
        <p:txBody>
          <a:bodyPr/>
          <a:lstStyle>
            <a:lvl1pPr marL="0" indent="0">
              <a:buFontTx/>
              <a:buNone/>
              <a:defRPr sz="3000" b="1" i="0" baseline="0">
                <a:latin typeface="Arial"/>
                <a:cs typeface="Arial"/>
              </a:defRPr>
            </a:lvl1pPr>
          </a:lstStyle>
          <a:p>
            <a:r>
              <a:rPr lang="nb-NO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Fysisk intitutt_ENG.jp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838200"/>
            <a:ext cx="1924050" cy="5257800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838200"/>
            <a:ext cx="5619750" cy="5257800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7719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5240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838200"/>
            <a:ext cx="769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81200"/>
            <a:ext cx="7696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F8E5AC4-4A8C-6B45-BF94-E69ACF4F9E0B}" type="slidenum">
              <a:rPr lang="nb-NO"/>
              <a:pPr>
                <a:defRPr/>
              </a:pPr>
              <a:t>‹#›</a:t>
            </a:fld>
            <a:endParaRPr lang="nb-NO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b-NO" dirty="0"/>
          </a:p>
        </p:txBody>
      </p:sp>
      <p:pic>
        <p:nvPicPr>
          <p:cNvPr id="11" name="Picture 10" descr="MN_FYSISK_A_ENG.png"/>
          <p:cNvPicPr>
            <a:picLocks noChangeAspect="1"/>
          </p:cNvPicPr>
          <p:nvPr userDrawn="1"/>
        </p:nvPicPr>
        <p:blipFill>
          <a:blip r:embed="rId13"/>
          <a:srcRect b="53468"/>
          <a:stretch>
            <a:fillRect/>
          </a:stretch>
        </p:blipFill>
        <p:spPr>
          <a:xfrm>
            <a:off x="304800" y="152400"/>
            <a:ext cx="2501426" cy="533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Relationship Id="rId3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emf"/><Relationship Id="rId3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emf"/><Relationship Id="rId3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emf"/><Relationship Id="rId3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8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5"/>
          <p:cNvSpPr>
            <a:spLocks noGrp="1"/>
          </p:cNvSpPr>
          <p:nvPr>
            <p:ph type="ctrTitle" sz="quarter"/>
          </p:nvPr>
        </p:nvSpPr>
        <p:spPr>
          <a:xfrm>
            <a:off x="1331640" y="2420888"/>
            <a:ext cx="6804992" cy="1296144"/>
          </a:xfrm>
        </p:spPr>
        <p:txBody>
          <a:bodyPr/>
          <a:lstStyle/>
          <a:p>
            <a:pPr algn="ctr" eaLnBrk="1" hangingPunct="1"/>
            <a:r>
              <a:rPr lang="en-US" sz="2800" dirty="0" smtClean="0"/>
              <a:t>Wireless </a:t>
            </a:r>
            <a:r>
              <a:rPr lang="en-US" sz="2800" dirty="0"/>
              <a:t>Power Receiving Unit </a:t>
            </a:r>
            <a:r>
              <a:rPr lang="en-US" sz="2400" baseline="30000" dirty="0" smtClean="0"/>
              <a:t/>
            </a:r>
            <a:br>
              <a:rPr lang="en-US" sz="2400" baseline="30000" dirty="0" smtClean="0"/>
            </a:br>
            <a:r>
              <a:rPr lang="en-US" sz="2400" baseline="30000" dirty="0"/>
              <a:t/>
            </a:r>
            <a:br>
              <a:rPr lang="en-US" sz="2400" baseline="30000" dirty="0"/>
            </a:br>
            <a:r>
              <a:rPr lang="en-US" sz="2800" i="1" baseline="30000" dirty="0" smtClean="0"/>
              <a:t>Analysis</a:t>
            </a:r>
            <a:r>
              <a:rPr lang="en-US" sz="2800" i="1" baseline="30000" dirty="0"/>
              <a:t>, design and </a:t>
            </a:r>
            <a:r>
              <a:rPr lang="en-US" sz="2800" i="1" baseline="30000" dirty="0" smtClean="0"/>
              <a:t>implementation of </a:t>
            </a:r>
            <a:r>
              <a:rPr lang="en-US" sz="2800" i="1" baseline="30000" dirty="0"/>
              <a:t>inductive power receiving unit for wireless </a:t>
            </a:r>
            <a:r>
              <a:rPr lang="en-US" sz="2800" i="1" baseline="30000" dirty="0" smtClean="0"/>
              <a:t>circuits</a:t>
            </a:r>
            <a:endParaRPr lang="nb-NO" sz="2800" i="1" dirty="0"/>
          </a:p>
        </p:txBody>
      </p:sp>
      <p:sp>
        <p:nvSpPr>
          <p:cNvPr id="15363" name="Subtitle 6"/>
          <p:cNvSpPr>
            <a:spLocks noGrp="1"/>
          </p:cNvSpPr>
          <p:nvPr>
            <p:ph type="subTitle" sz="quarter" idx="1"/>
          </p:nvPr>
        </p:nvSpPr>
        <p:spPr>
          <a:xfrm>
            <a:off x="1259632" y="3717032"/>
            <a:ext cx="6877000" cy="2160240"/>
          </a:xfrm>
        </p:spPr>
        <p:txBody>
          <a:bodyPr/>
          <a:lstStyle/>
          <a:p>
            <a:pPr algn="ctr" eaLnBrk="1" hangingPunct="1"/>
            <a:r>
              <a:rPr lang="nb-NO" sz="2000" dirty="0"/>
              <a:t>Master </a:t>
            </a:r>
            <a:r>
              <a:rPr lang="nb-NO" sz="2000" dirty="0" err="1"/>
              <a:t>Thesis</a:t>
            </a:r>
            <a:r>
              <a:rPr lang="nb-NO" sz="2000" dirty="0"/>
              <a:t> Presentation </a:t>
            </a:r>
            <a:br>
              <a:rPr lang="nb-NO" sz="2000" dirty="0"/>
            </a:br>
            <a:r>
              <a:rPr lang="nb-NO" sz="2000" dirty="0"/>
              <a:t>Electronics and Computer Technology</a:t>
            </a:r>
            <a:br>
              <a:rPr lang="nb-NO" sz="2000" dirty="0"/>
            </a:br>
            <a:r>
              <a:rPr lang="nb-NO" sz="2000" dirty="0"/>
              <a:t>(</a:t>
            </a:r>
            <a:r>
              <a:rPr lang="nb-NO" sz="2000" dirty="0" err="1"/>
              <a:t>Microelectronics</a:t>
            </a:r>
            <a:r>
              <a:rPr lang="nb-NO" sz="2000" dirty="0" smtClean="0"/>
              <a:t>)</a:t>
            </a:r>
          </a:p>
          <a:p>
            <a:pPr algn="ctr" eaLnBrk="1" hangingPunct="1"/>
            <a:endParaRPr lang="nb-NO" sz="2000" dirty="0" smtClean="0"/>
          </a:p>
          <a:p>
            <a:pPr algn="ctr" eaLnBrk="1" hangingPunct="1"/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2. Nov. 2017</a:t>
            </a:r>
            <a:endParaRPr lang="nb-NO" sz="2000" dirty="0">
              <a:latin typeface="Arial" charset="0"/>
              <a:ea typeface="Arial" charset="0"/>
              <a:cs typeface="Arial" charset="0"/>
            </a:endParaRPr>
          </a:p>
          <a:p>
            <a:pPr algn="ctr" eaLnBrk="1" hangingPunct="1"/>
            <a:r>
              <a:rPr lang="nb-NO" sz="2000" dirty="0" err="1" smtClean="0">
                <a:latin typeface="Arial" charset="0"/>
                <a:ea typeface="Arial" charset="0"/>
                <a:cs typeface="Arial" charset="0"/>
              </a:rPr>
              <a:t>Rikesh</a:t>
            </a:r>
            <a:r>
              <a:rPr lang="nb-NO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nb-NO" sz="2000" dirty="0" err="1" smtClean="0">
                <a:latin typeface="Arial" charset="0"/>
                <a:ea typeface="Arial" charset="0"/>
                <a:cs typeface="Arial" charset="0"/>
              </a:rPr>
              <a:t>Chauhan</a:t>
            </a:r>
            <a:endParaRPr lang="nb-NO" sz="2000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7696200" cy="574576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sz="2000" dirty="0"/>
              <a:t>WPT, </a:t>
            </a:r>
            <a:r>
              <a:rPr lang="en-US" sz="2000" dirty="0" smtClean="0"/>
              <a:t>Applications and Standards</a:t>
            </a:r>
            <a:endParaRPr lang="en-US" dirty="0"/>
          </a:p>
        </p:txBody>
      </p:sp>
      <p:pic>
        <p:nvPicPr>
          <p:cNvPr id="5" name="Content Placeholder 4" descr="wpt_application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9" b="-5839"/>
          <a:stretch>
            <a:fillRect/>
          </a:stretch>
        </p:blipFill>
        <p:spPr>
          <a:xfrm>
            <a:off x="323528" y="1052736"/>
            <a:ext cx="5112568" cy="5699850"/>
          </a:xfrm>
        </p:spPr>
      </p:pic>
      <p:pic>
        <p:nvPicPr>
          <p:cNvPr id="9" name="Content Placeholder 8" descr="logo_airfuel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>
            <a:fillRect/>
          </a:stretch>
        </p:blipFill>
        <p:spPr>
          <a:xfrm>
            <a:off x="7812360" y="5589240"/>
            <a:ext cx="720080" cy="785542"/>
          </a:xfrm>
        </p:spPr>
      </p:pic>
      <p:pic>
        <p:nvPicPr>
          <p:cNvPr id="10" name="Picture 9" descr="logo_q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068960"/>
            <a:ext cx="648072" cy="77768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64088" y="1556792"/>
            <a:ext cx="367240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457200"/>
            <a:r>
              <a:rPr lang="en-US" sz="2000" dirty="0" smtClean="0"/>
              <a:t>IPT/MR-IPT application</a:t>
            </a:r>
          </a:p>
          <a:p>
            <a:pPr marL="914400" lvl="1" indent="-457200"/>
            <a:r>
              <a:rPr lang="en-US" sz="1600" dirty="0" smtClean="0"/>
              <a:t>Industrial automation</a:t>
            </a:r>
          </a:p>
          <a:p>
            <a:pPr marL="914400" lvl="1" indent="-457200"/>
            <a:r>
              <a:rPr lang="en-US" sz="1600" dirty="0" smtClean="0"/>
              <a:t>Automotive</a:t>
            </a:r>
          </a:p>
          <a:p>
            <a:pPr marL="914400" lvl="1" indent="-457200"/>
            <a:r>
              <a:rPr lang="en-US" sz="1600" dirty="0" smtClean="0"/>
              <a:t>Consumer electronics</a:t>
            </a:r>
          </a:p>
          <a:p>
            <a:pPr marL="914400" lvl="1" indent="-457200"/>
            <a:r>
              <a:rPr lang="en-US" sz="1600" dirty="0" smtClean="0"/>
              <a:t>Medical implants </a:t>
            </a:r>
          </a:p>
          <a:p>
            <a:r>
              <a:rPr lang="en-US" sz="2000" dirty="0" smtClean="0"/>
              <a:t>Qi</a:t>
            </a:r>
          </a:p>
          <a:p>
            <a:pPr lvl="1"/>
            <a:r>
              <a:rPr lang="en-US" sz="1600" dirty="0" smtClean="0"/>
              <a:t>IPT and MR-IPT</a:t>
            </a:r>
          </a:p>
          <a:p>
            <a:pPr lvl="1"/>
            <a:r>
              <a:rPr lang="en-US" sz="1600" dirty="0" smtClean="0"/>
              <a:t>Communication and transfer: 80-300 KHz</a:t>
            </a:r>
          </a:p>
          <a:p>
            <a:r>
              <a:rPr lang="en-US" sz="2000" dirty="0" smtClean="0"/>
              <a:t>A4WP</a:t>
            </a:r>
          </a:p>
          <a:p>
            <a:pPr lvl="1"/>
            <a:r>
              <a:rPr lang="en-US" sz="1600" dirty="0" smtClean="0"/>
              <a:t>MR-IPT</a:t>
            </a:r>
          </a:p>
          <a:p>
            <a:pPr lvl="1"/>
            <a:r>
              <a:rPr lang="en-US" sz="1600" dirty="0" smtClean="0"/>
              <a:t>Communication: 2.4 GHz, Transfer: 6.78 MHz</a:t>
            </a:r>
          </a:p>
          <a:p>
            <a:r>
              <a:rPr lang="en-US" sz="2000" dirty="0" err="1" smtClean="0"/>
              <a:t>AirFuel</a:t>
            </a:r>
            <a:endParaRPr lang="en-US" sz="2000" dirty="0" smtClean="0"/>
          </a:p>
          <a:p>
            <a:pPr lvl="1"/>
            <a:r>
              <a:rPr lang="en-US" sz="1600" dirty="0" smtClean="0"/>
              <a:t>A4WP + PMA </a:t>
            </a:r>
          </a:p>
        </p:txBody>
      </p:sp>
    </p:spTree>
    <p:extLst>
      <p:ext uri="{BB962C8B-B14F-4D97-AF65-F5344CB8AC3E}">
        <p14:creationId xmlns:p14="http://schemas.microsoft.com/office/powerpoint/2010/main" val="43408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692696"/>
            <a:ext cx="7696200" cy="574576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smtClean="0"/>
              <a:t>This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1600" y="1412776"/>
            <a:ext cx="6965776" cy="2088232"/>
          </a:xfrm>
        </p:spPr>
        <p:txBody>
          <a:bodyPr/>
          <a:lstStyle/>
          <a:p>
            <a:r>
              <a:rPr lang="en-US" sz="2000" dirty="0" smtClean="0"/>
              <a:t>Pilot project for Nordic Semiconductor </a:t>
            </a:r>
          </a:p>
          <a:p>
            <a:r>
              <a:rPr lang="en-US" sz="2000" dirty="0" smtClean="0"/>
              <a:t>Resonance inductive coupling</a:t>
            </a:r>
          </a:p>
          <a:p>
            <a:pPr lvl="1"/>
            <a:r>
              <a:rPr lang="en-US" sz="1600" dirty="0" smtClean="0"/>
              <a:t>Most efficient method so far</a:t>
            </a:r>
          </a:p>
          <a:p>
            <a:r>
              <a:rPr lang="en-US" sz="2000" dirty="0" smtClean="0"/>
              <a:t>90 nm CMOS process, 2.5 V devices</a:t>
            </a:r>
          </a:p>
          <a:p>
            <a:pPr lvl="1"/>
            <a:r>
              <a:rPr lang="en-US" sz="1600" dirty="0" smtClean="0"/>
              <a:t>Design challenge, in literature mostly in higher technology nodes</a:t>
            </a:r>
          </a:p>
          <a:p>
            <a:r>
              <a:rPr lang="en-US" sz="2000" dirty="0" smtClean="0"/>
              <a:t>13.56 MHz operating frequency</a:t>
            </a:r>
          </a:p>
          <a:p>
            <a:r>
              <a:rPr lang="en-US" sz="2000" dirty="0" smtClean="0"/>
              <a:t>Load: 10 mA @1.8V</a:t>
            </a:r>
            <a:endParaRPr lang="en-US" sz="2000" dirty="0"/>
          </a:p>
        </p:txBody>
      </p:sp>
      <p:pic>
        <p:nvPicPr>
          <p:cNvPr id="8" name="Content Placeholder 7" descr="visio_funct_wpt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93" b="-6793"/>
          <a:stretch>
            <a:fillRect/>
          </a:stretch>
        </p:blipFill>
        <p:spPr>
          <a:xfrm>
            <a:off x="1547813" y="3854722"/>
            <a:ext cx="5554662" cy="2814638"/>
          </a:xfrm>
        </p:spPr>
      </p:pic>
    </p:spTree>
    <p:extLst>
      <p:ext uri="{BB962C8B-B14F-4D97-AF65-F5344CB8AC3E}">
        <p14:creationId xmlns:p14="http://schemas.microsoft.com/office/powerpoint/2010/main" val="3713012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580926"/>
          </a:xfrm>
        </p:spPr>
        <p:txBody>
          <a:bodyPr/>
          <a:lstStyle/>
          <a:p>
            <a:r>
              <a:rPr lang="en-US" dirty="0" smtClean="0"/>
              <a:t>Rectifier: Gate cross coupled with RCC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67544" y="1463104"/>
            <a:ext cx="4040188" cy="218192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Gate cross coupled full wave active rectifier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Comparator with reverse leakage control (RCC)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Voltage drop conduction only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Less conduction drop =&gt; increase VCE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RCC =&gt; increase PCE</a:t>
            </a:r>
          </a:p>
        </p:txBody>
      </p:sp>
      <p:pic>
        <p:nvPicPr>
          <p:cNvPr id="8" name="Content Placeholder 7" descr="visio_rcc_rect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61" b="-23261"/>
          <a:stretch>
            <a:fillRect/>
          </a:stretch>
        </p:blipFill>
        <p:spPr>
          <a:xfrm>
            <a:off x="179512" y="3212976"/>
            <a:ext cx="4536504" cy="3240360"/>
          </a:xfr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644008" y="1556792"/>
            <a:ext cx="4041775" cy="124581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endParaRPr lang="en-US" sz="1800" b="0" i="1" dirty="0" smtClean="0"/>
          </a:p>
          <a:p>
            <a:pPr marL="342900" indent="-342900">
              <a:buFont typeface="Arial"/>
              <a:buChar char="•"/>
            </a:pPr>
            <a:endParaRPr lang="en-US" sz="1800" b="0" i="1" dirty="0"/>
          </a:p>
          <a:p>
            <a:pPr marL="342900" indent="-342900">
              <a:buFont typeface="Arial"/>
              <a:buChar char="•"/>
            </a:pPr>
            <a:endParaRPr lang="en-US" sz="1800" b="0" i="1" dirty="0" smtClean="0"/>
          </a:p>
          <a:p>
            <a:pPr marL="342900" indent="-342900">
              <a:buFont typeface="Arial"/>
              <a:buChar char="•"/>
            </a:pPr>
            <a:endParaRPr lang="en-US" sz="1800" b="0" i="1" dirty="0"/>
          </a:p>
          <a:p>
            <a:pPr marL="342900" indent="-342900">
              <a:buFont typeface="Arial"/>
              <a:buChar char="•"/>
            </a:pPr>
            <a:endParaRPr lang="en-US" sz="1800" b="0" i="1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Self power start-up </a:t>
            </a:r>
            <a:endParaRPr lang="en-US" sz="1800" b="0" dirty="0"/>
          </a:p>
          <a:p>
            <a:pPr marL="342900" indent="-342900">
              <a:buFont typeface="Arial"/>
              <a:buChar char="•"/>
            </a:pPr>
            <a:r>
              <a:rPr lang="en-US" sz="1800" b="0" i="1" dirty="0" smtClean="0"/>
              <a:t>VCOM</a:t>
            </a:r>
            <a:r>
              <a:rPr lang="en-US" sz="1800" b="0" dirty="0" smtClean="0"/>
              <a:t> high when </a:t>
            </a:r>
            <a:endParaRPr lang="en-US" sz="1800" b="0" dirty="0" smtClean="0"/>
          </a:p>
          <a:p>
            <a:r>
              <a:rPr lang="en-US" sz="1800" b="0" i="1" dirty="0"/>
              <a:t> </a:t>
            </a:r>
            <a:r>
              <a:rPr lang="en-US" sz="1800" b="0" i="1" dirty="0" smtClean="0"/>
              <a:t>     </a:t>
            </a:r>
            <a:r>
              <a:rPr lang="en-US" sz="1800" b="0" i="1" dirty="0" smtClean="0"/>
              <a:t>V</a:t>
            </a:r>
            <a:r>
              <a:rPr lang="en-US" sz="1800" b="0" i="1" baseline="-25000" dirty="0" smtClean="0"/>
              <a:t>in1</a:t>
            </a:r>
            <a:r>
              <a:rPr lang="en-US" sz="1800" b="0" i="1" dirty="0" smtClean="0"/>
              <a:t> </a:t>
            </a:r>
            <a:r>
              <a:rPr lang="mr-IN" sz="1800" b="0" i="1" dirty="0" smtClean="0"/>
              <a:t>–</a:t>
            </a:r>
            <a:r>
              <a:rPr lang="en-US" sz="1800" b="0" i="1" dirty="0" smtClean="0"/>
              <a:t> V</a:t>
            </a:r>
            <a:r>
              <a:rPr lang="en-US" sz="1800" b="0" i="1" baseline="-25000" dirty="0" smtClean="0"/>
              <a:t>in2</a:t>
            </a:r>
            <a:r>
              <a:rPr lang="en-US" sz="1800" b="0" i="1" dirty="0" smtClean="0"/>
              <a:t> &gt; </a:t>
            </a:r>
            <a:r>
              <a:rPr lang="en-US" sz="1800" b="0" i="1" dirty="0" err="1" smtClean="0"/>
              <a:t>V</a:t>
            </a:r>
            <a:r>
              <a:rPr lang="en-US" sz="1800" b="0" i="1" baseline="-25000" dirty="0" err="1" smtClean="0"/>
              <a:t>rec</a:t>
            </a:r>
            <a:endParaRPr lang="en-US" sz="1800" b="0" i="1" baseline="-2500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i="1" dirty="0" smtClean="0"/>
              <a:t>M8</a:t>
            </a:r>
            <a:r>
              <a:rPr lang="en-US" sz="1800" b="0" dirty="0" smtClean="0"/>
              <a:t> for RCC</a:t>
            </a:r>
          </a:p>
        </p:txBody>
      </p:sp>
      <p:pic>
        <p:nvPicPr>
          <p:cNvPr id="7" name="Content Placeholder 6" descr="visio_rcc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88" b="-5488"/>
          <a:stretch>
            <a:fillRect/>
          </a:stretch>
        </p:blipFill>
        <p:spPr>
          <a:xfrm>
            <a:off x="4788024" y="2878600"/>
            <a:ext cx="4248472" cy="3502728"/>
          </a:xfrm>
        </p:spPr>
      </p:pic>
      <p:pic>
        <p:nvPicPr>
          <p:cNvPr id="11" name="Picture 10" descr="visio_funct_wp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124744"/>
            <a:ext cx="1775554" cy="79208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7740729" y="1219664"/>
            <a:ext cx="306086" cy="458233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084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7931224" cy="574576"/>
          </a:xfrm>
        </p:spPr>
        <p:txBody>
          <a:bodyPr/>
          <a:lstStyle/>
          <a:p>
            <a:r>
              <a:rPr lang="en-US" dirty="0" smtClean="0"/>
              <a:t>Rectifier: Transient Simulation</a:t>
            </a:r>
            <a:endParaRPr lang="en-US" dirty="0"/>
          </a:p>
        </p:txBody>
      </p:sp>
      <p:pic>
        <p:nvPicPr>
          <p:cNvPr id="6" name="Content Placeholder 5" descr="rectifier_V_both_new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3" r="7904" b="-667"/>
          <a:stretch/>
        </p:blipFill>
        <p:spPr>
          <a:xfrm>
            <a:off x="0" y="1268760"/>
            <a:ext cx="4386063" cy="3621542"/>
          </a:xfrm>
        </p:spPr>
      </p:pic>
      <p:pic>
        <p:nvPicPr>
          <p:cNvPr id="5" name="Content Placeholder 4" descr="rectifier_ripple_both_new.pd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-513" r="8012" b="-336"/>
          <a:stretch/>
        </p:blipFill>
        <p:spPr>
          <a:xfrm>
            <a:off x="4480134" y="1268760"/>
            <a:ext cx="4280233" cy="3621541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7544" y="4869160"/>
            <a:ext cx="6965776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600" dirty="0" smtClean="0"/>
              <a:t>+ve </a:t>
            </a:r>
            <a:r>
              <a:rPr lang="nb-NO" sz="1600" dirty="0" err="1" smtClean="0"/>
              <a:t>cycle</a:t>
            </a:r>
            <a:r>
              <a:rPr lang="nb-NO" sz="1600" dirty="0" smtClean="0"/>
              <a:t>: Vin1 &gt; Vin2, Vin = Vin1 </a:t>
            </a:r>
            <a:r>
              <a:rPr lang="mr-IN" sz="1600" dirty="0" smtClean="0"/>
              <a:t>–</a:t>
            </a:r>
            <a:r>
              <a:rPr lang="nb-NO" sz="1600" dirty="0" smtClean="0"/>
              <a:t> Vin2</a:t>
            </a:r>
          </a:p>
          <a:p>
            <a:r>
              <a:rPr lang="nb-NO" sz="1600" dirty="0" err="1" smtClean="0"/>
              <a:t>When</a:t>
            </a:r>
            <a:r>
              <a:rPr lang="nb-NO" sz="1600" dirty="0" smtClean="0"/>
              <a:t> Vin &lt; </a:t>
            </a:r>
            <a:r>
              <a:rPr lang="nb-NO" sz="1600" dirty="0" err="1" smtClean="0"/>
              <a:t>Vtp</a:t>
            </a:r>
            <a:r>
              <a:rPr lang="nb-NO" sz="1600" dirty="0" smtClean="0"/>
              <a:t>, Mp3 and Mn4 OFF</a:t>
            </a:r>
          </a:p>
          <a:p>
            <a:r>
              <a:rPr lang="nb-NO" sz="1600" dirty="0" err="1" smtClean="0"/>
              <a:t>When</a:t>
            </a:r>
            <a:r>
              <a:rPr lang="nb-NO" sz="1600" dirty="0" smtClean="0"/>
              <a:t> Vin ≥ </a:t>
            </a:r>
            <a:r>
              <a:rPr lang="nb-NO" sz="1600" dirty="0" err="1" smtClean="0"/>
              <a:t>Vtp</a:t>
            </a:r>
            <a:r>
              <a:rPr lang="nb-NO" sz="1600" dirty="0" smtClean="0"/>
              <a:t>, Mp3 ON, Vin1 </a:t>
            </a:r>
            <a:r>
              <a:rPr lang="nb-NO" sz="1600" dirty="0" err="1" smtClean="0"/>
              <a:t>shorted</a:t>
            </a:r>
            <a:r>
              <a:rPr lang="nb-NO" sz="1600" dirty="0" smtClean="0"/>
              <a:t> to </a:t>
            </a:r>
            <a:r>
              <a:rPr lang="nb-NO" sz="1600" dirty="0" err="1" smtClean="0"/>
              <a:t>Vrec</a:t>
            </a:r>
            <a:endParaRPr lang="nb-NO" sz="1600" dirty="0" smtClean="0"/>
          </a:p>
          <a:p>
            <a:r>
              <a:rPr lang="nb-NO" sz="1600" dirty="0" err="1" smtClean="0"/>
              <a:t>When</a:t>
            </a:r>
            <a:r>
              <a:rPr lang="nb-NO" sz="1600" dirty="0" smtClean="0"/>
              <a:t> Vin ≥ </a:t>
            </a:r>
            <a:r>
              <a:rPr lang="nb-NO" sz="1600" dirty="0" err="1" smtClean="0"/>
              <a:t>Vrec</a:t>
            </a:r>
            <a:r>
              <a:rPr lang="nb-NO" sz="1600" dirty="0" smtClean="0"/>
              <a:t>, Mn4 ON, </a:t>
            </a:r>
            <a:r>
              <a:rPr lang="nb-NO" sz="1600" dirty="0" err="1" smtClean="0"/>
              <a:t>Crip</a:t>
            </a:r>
            <a:r>
              <a:rPr lang="nb-NO" sz="1600" dirty="0" smtClean="0"/>
              <a:t> </a:t>
            </a:r>
            <a:r>
              <a:rPr lang="nb-NO" sz="1600" dirty="0" err="1" smtClean="0"/>
              <a:t>charged</a:t>
            </a:r>
            <a:r>
              <a:rPr lang="nb-NO" sz="1600" dirty="0" smtClean="0"/>
              <a:t> </a:t>
            </a:r>
          </a:p>
          <a:p>
            <a:r>
              <a:rPr lang="nb-NO" sz="1600" dirty="0" err="1" smtClean="0"/>
              <a:t>When</a:t>
            </a:r>
            <a:r>
              <a:rPr lang="nb-NO" sz="1600" dirty="0" smtClean="0"/>
              <a:t> Vin &lt; </a:t>
            </a:r>
            <a:r>
              <a:rPr lang="nb-NO" sz="1600" dirty="0" err="1" smtClean="0"/>
              <a:t>Vrec</a:t>
            </a:r>
            <a:r>
              <a:rPr lang="nb-NO" sz="1600" dirty="0" smtClean="0"/>
              <a:t>, Mn4 OFF</a:t>
            </a:r>
          </a:p>
          <a:p>
            <a:r>
              <a:rPr lang="nb-NO" sz="1600" dirty="0" err="1" smtClean="0"/>
              <a:t>When</a:t>
            </a:r>
            <a:r>
              <a:rPr lang="nb-NO" sz="1600" dirty="0" smtClean="0"/>
              <a:t> Vin &lt; </a:t>
            </a:r>
            <a:r>
              <a:rPr lang="nb-NO" sz="1600" dirty="0" err="1" smtClean="0"/>
              <a:t>Vtp</a:t>
            </a:r>
            <a:r>
              <a:rPr lang="nb-NO" sz="1600" dirty="0" smtClean="0"/>
              <a:t>, Mp3 OFF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54020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22176"/>
            <a:ext cx="7931224" cy="574576"/>
          </a:xfrm>
        </p:spPr>
        <p:txBody>
          <a:bodyPr/>
          <a:lstStyle/>
          <a:p>
            <a:r>
              <a:rPr lang="en-US" dirty="0" smtClean="0"/>
              <a:t>Rectifier: Current, PCE and VCE</a:t>
            </a:r>
            <a:endParaRPr lang="en-US" dirty="0"/>
          </a:p>
        </p:txBody>
      </p:sp>
      <p:pic>
        <p:nvPicPr>
          <p:cNvPr id="7" name="Content Placeholder 6" descr="rectifier_VI_both_new.pdf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9" t="-425" r="6475" b="169"/>
          <a:stretch/>
        </p:blipFill>
        <p:spPr>
          <a:xfrm>
            <a:off x="235178" y="1250535"/>
            <a:ext cx="4444857" cy="3762641"/>
          </a:xfrm>
        </p:spPr>
      </p:pic>
      <p:pic>
        <p:nvPicPr>
          <p:cNvPr id="8" name="Content Placeholder 7" descr="rectifier_ce.pdf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" t="-1622" r="7620" b="-825"/>
          <a:stretch/>
        </p:blipFill>
        <p:spPr>
          <a:xfrm>
            <a:off x="4785864" y="1340768"/>
            <a:ext cx="4183399" cy="353300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552" y="4985792"/>
            <a:ext cx="6965776" cy="153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Reduced peak diode current</a:t>
            </a:r>
          </a:p>
          <a:p>
            <a:pPr lvl="1"/>
            <a:r>
              <a:rPr lang="en-US" sz="1400" dirty="0" smtClean="0"/>
              <a:t>Additional Ron + resistive conduction path</a:t>
            </a:r>
          </a:p>
          <a:p>
            <a:pPr indent="-285750"/>
            <a:r>
              <a:rPr lang="en-US" sz="1800" dirty="0" smtClean="0"/>
              <a:t>More reverse leakage</a:t>
            </a:r>
          </a:p>
          <a:p>
            <a:pPr lvl="1"/>
            <a:r>
              <a:rPr lang="en-US" sz="1400" dirty="0" smtClean="0"/>
              <a:t>Wide conductive path over D/S, larger parasitic, more comparator delay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235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8075240" cy="580926"/>
          </a:xfrm>
        </p:spPr>
        <p:txBody>
          <a:bodyPr/>
          <a:lstStyle/>
          <a:p>
            <a:r>
              <a:rPr lang="en-US" dirty="0" smtClean="0"/>
              <a:t>Rectifier: Performance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331640" y="4221088"/>
            <a:ext cx="6840760" cy="1872208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800" b="0" i="1" dirty="0" err="1" smtClean="0"/>
              <a:t>V</a:t>
            </a:r>
            <a:r>
              <a:rPr lang="en-US" sz="1800" b="0" i="1" baseline="-25000" dirty="0" err="1" smtClean="0"/>
              <a:t>rec</a:t>
            </a:r>
            <a:r>
              <a:rPr lang="en-US" sz="1800" b="0" i="1" dirty="0" smtClean="0"/>
              <a:t>, diode current</a:t>
            </a:r>
            <a:r>
              <a:rPr lang="en-US" sz="1800" b="0" dirty="0" smtClean="0"/>
              <a:t>, </a:t>
            </a:r>
            <a:r>
              <a:rPr lang="en-US" sz="1800" b="0" i="1" dirty="0" smtClean="0"/>
              <a:t>PCE</a:t>
            </a:r>
            <a:r>
              <a:rPr lang="en-US" sz="1800" b="0" dirty="0" smtClean="0"/>
              <a:t> and </a:t>
            </a:r>
            <a:r>
              <a:rPr lang="en-US" sz="1800" b="0" i="1" dirty="0" smtClean="0"/>
              <a:t>VCE</a:t>
            </a:r>
            <a:r>
              <a:rPr lang="en-US" sz="1800" b="0" dirty="0" smtClean="0"/>
              <a:t> less in post layout simulation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Resistive conductive path in layout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Reverse leakage observed in post layout result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Wide conductive paths over G, D and S increasing parasitic capacitance</a:t>
            </a:r>
          </a:p>
        </p:txBody>
      </p:sp>
      <p:pic>
        <p:nvPicPr>
          <p:cNvPr id="5" name="Content Placeholder 4" descr="spec_rect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89" r="-13489"/>
          <a:stretch>
            <a:fillRect/>
          </a:stretch>
        </p:blipFill>
        <p:spPr>
          <a:xfrm>
            <a:off x="1043608" y="1412776"/>
            <a:ext cx="6635080" cy="2550269"/>
          </a:xfrm>
        </p:spPr>
      </p:pic>
    </p:spTree>
    <p:extLst>
      <p:ext uri="{BB962C8B-B14F-4D97-AF65-F5344CB8AC3E}">
        <p14:creationId xmlns:p14="http://schemas.microsoft.com/office/powerpoint/2010/main" val="223901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622176"/>
            <a:ext cx="7696200" cy="574576"/>
          </a:xfrm>
        </p:spPr>
        <p:txBody>
          <a:bodyPr/>
          <a:lstStyle/>
          <a:p>
            <a:r>
              <a:rPr lang="en-US" dirty="0"/>
              <a:t>Component Design: LDO</a:t>
            </a:r>
          </a:p>
        </p:txBody>
      </p:sp>
      <p:pic>
        <p:nvPicPr>
          <p:cNvPr id="6" name="Content Placeholder 5" descr="ld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8" r="-6068"/>
          <a:stretch>
            <a:fillRect/>
          </a:stretch>
        </p:blipFill>
        <p:spPr>
          <a:xfrm>
            <a:off x="3409583" y="3565376"/>
            <a:ext cx="5266873" cy="2815952"/>
          </a:xfrm>
        </p:spPr>
      </p:pic>
      <p:pic>
        <p:nvPicPr>
          <p:cNvPr id="4" name="Picture 3" descr="visio_funct_wp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36" y="620688"/>
            <a:ext cx="1775554" cy="79208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7587954" y="713651"/>
            <a:ext cx="306086" cy="216025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1187624" y="1196752"/>
            <a:ext cx="684076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1800" dirty="0" smtClean="0"/>
              <a:t>Conventional LDO meets the requirements</a:t>
            </a:r>
          </a:p>
          <a:p>
            <a:pPr lvl="1">
              <a:buFont typeface="Arial"/>
              <a:buChar char="•"/>
            </a:pPr>
            <a:r>
              <a:rPr lang="en-US" sz="1400" dirty="0" err="1" smtClean="0"/>
              <a:t>Vrec</a:t>
            </a:r>
            <a:r>
              <a:rPr lang="en-US" sz="1400" dirty="0" smtClean="0"/>
              <a:t> &gt; </a:t>
            </a:r>
            <a:r>
              <a:rPr lang="en-US" sz="1400" dirty="0" err="1" smtClean="0"/>
              <a:t>Vreg</a:t>
            </a:r>
            <a:endParaRPr lang="en-US" sz="1400" dirty="0" smtClean="0"/>
          </a:p>
          <a:p>
            <a:pPr lvl="1">
              <a:buFont typeface="Arial"/>
              <a:buChar char="•"/>
            </a:pPr>
            <a:r>
              <a:rPr lang="en-US" sz="1400" dirty="0" smtClean="0"/>
              <a:t>Less noise, faster settling </a:t>
            </a:r>
          </a:p>
          <a:p>
            <a:pPr>
              <a:buFont typeface="Arial"/>
              <a:buChar char="•"/>
            </a:pPr>
            <a:r>
              <a:rPr lang="en-US" sz="1800" dirty="0" err="1" smtClean="0"/>
              <a:t>pMOS</a:t>
            </a:r>
            <a:r>
              <a:rPr lang="en-US" sz="1800" dirty="0" smtClean="0"/>
              <a:t> as pass device</a:t>
            </a:r>
          </a:p>
          <a:p>
            <a:pPr lvl="1">
              <a:buFont typeface="Arial"/>
              <a:buChar char="•"/>
            </a:pPr>
            <a:r>
              <a:rPr lang="en-US" sz="1400" dirty="0" smtClean="0"/>
              <a:t>Less dropout, less quiescent current, -</a:t>
            </a:r>
            <a:r>
              <a:rPr lang="en-US" sz="1400" dirty="0" err="1" smtClean="0"/>
              <a:t>ve</a:t>
            </a:r>
            <a:r>
              <a:rPr lang="en-US" sz="1400" dirty="0"/>
              <a:t> </a:t>
            </a:r>
            <a:r>
              <a:rPr lang="en-US" sz="1400" dirty="0" smtClean="0"/>
              <a:t>signal driven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Folded </a:t>
            </a:r>
            <a:r>
              <a:rPr lang="en-US" sz="1800" dirty="0" err="1" smtClean="0"/>
              <a:t>cascode</a:t>
            </a:r>
            <a:r>
              <a:rPr lang="en-US" sz="1800" dirty="0" smtClean="0"/>
              <a:t> as error amplifier (EA)</a:t>
            </a:r>
          </a:p>
          <a:p>
            <a:pPr lvl="1">
              <a:buFont typeface="Arial"/>
              <a:buChar char="•"/>
            </a:pPr>
            <a:r>
              <a:rPr lang="en-US" sz="1400" dirty="0" smtClean="0"/>
              <a:t>High gain, less error, higher </a:t>
            </a:r>
            <a:r>
              <a:rPr lang="en-US" sz="1400" dirty="0" err="1" smtClean="0"/>
              <a:t>Vreg</a:t>
            </a:r>
            <a:r>
              <a:rPr lang="en-US" sz="1400" dirty="0" smtClean="0"/>
              <a:t> accuracy</a:t>
            </a:r>
          </a:p>
          <a:p>
            <a:pPr lvl="1">
              <a:buFont typeface="Arial"/>
              <a:buChar char="•"/>
            </a:pPr>
            <a:r>
              <a:rPr lang="en-US" sz="1400" dirty="0" smtClean="0"/>
              <a:t>Stability convenience, one high impedance node  </a:t>
            </a:r>
          </a:p>
          <a:p>
            <a:r>
              <a:rPr lang="en-US" sz="1800" dirty="0" err="1" smtClean="0"/>
              <a:t>V</a:t>
            </a:r>
            <a:r>
              <a:rPr lang="en-US" sz="1800" baseline="-25000" dirty="0" err="1" smtClean="0"/>
              <a:t>reg</a:t>
            </a:r>
            <a:r>
              <a:rPr lang="en-US" sz="1800" dirty="0" smtClean="0"/>
              <a:t> = (1 + R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/R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)</a:t>
            </a:r>
            <a:r>
              <a:rPr lang="en-US" sz="1800" dirty="0" err="1" smtClean="0"/>
              <a:t>V</a:t>
            </a:r>
            <a:r>
              <a:rPr lang="en-US" sz="1800" baseline="-25000" dirty="0" err="1" smtClean="0"/>
              <a:t>ref</a:t>
            </a:r>
            <a:endParaRPr lang="en-US" sz="1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30849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20688"/>
            <a:ext cx="7696200" cy="574576"/>
          </a:xfrm>
        </p:spPr>
        <p:txBody>
          <a:bodyPr/>
          <a:lstStyle/>
          <a:p>
            <a:r>
              <a:rPr lang="en-US" dirty="0" smtClean="0"/>
              <a:t>LDO: Design</a:t>
            </a:r>
            <a:endParaRPr lang="en-US" dirty="0"/>
          </a:p>
        </p:txBody>
      </p:sp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1259632" y="1268760"/>
            <a:ext cx="684076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EA, Buffer, Pass device, resistive network</a:t>
            </a:r>
          </a:p>
          <a:p>
            <a:r>
              <a:rPr lang="en-US" sz="1800" dirty="0" smtClean="0"/>
              <a:t>Buffer to drive large pass element, </a:t>
            </a:r>
            <a:r>
              <a:rPr lang="en-US" sz="1800" i="1" dirty="0" err="1" smtClean="0"/>
              <a:t>Mpass</a:t>
            </a:r>
            <a:endParaRPr lang="en-US" sz="1800" i="1" dirty="0" smtClean="0"/>
          </a:p>
        </p:txBody>
      </p:sp>
      <p:pic>
        <p:nvPicPr>
          <p:cNvPr id="4" name="Content Placeholder 3" descr="visio_ld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2" r="-5882"/>
          <a:stretch>
            <a:fillRect/>
          </a:stretch>
        </p:blipFill>
        <p:spPr>
          <a:xfrm>
            <a:off x="990601" y="2125216"/>
            <a:ext cx="6893768" cy="4112096"/>
          </a:xfrm>
        </p:spPr>
      </p:pic>
    </p:spTree>
    <p:extLst>
      <p:ext uri="{BB962C8B-B14F-4D97-AF65-F5344CB8AC3E}">
        <p14:creationId xmlns:p14="http://schemas.microsoft.com/office/powerpoint/2010/main" val="76920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7931224" cy="574576"/>
          </a:xfrm>
        </p:spPr>
        <p:txBody>
          <a:bodyPr/>
          <a:lstStyle/>
          <a:p>
            <a:r>
              <a:rPr lang="en-US" dirty="0" smtClean="0"/>
              <a:t>LDO: Transient Simulation</a:t>
            </a:r>
            <a:endParaRPr lang="en-US" dirty="0"/>
          </a:p>
        </p:txBody>
      </p:sp>
      <p:pic>
        <p:nvPicPr>
          <p:cNvPr id="10" name="Content Placeholder 9" descr="ldo_transient_both.pd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02" b="-3202"/>
          <a:stretch>
            <a:fillRect/>
          </a:stretch>
        </p:blipFill>
        <p:spPr>
          <a:xfrm>
            <a:off x="72008" y="2852936"/>
            <a:ext cx="5220072" cy="4015836"/>
          </a:xfrm>
        </p:spPr>
      </p:pic>
      <p:pic>
        <p:nvPicPr>
          <p:cNvPr id="5" name="Content Placeholder 4" descr="ldo_loadr_both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443" b="-25443"/>
          <a:stretch>
            <a:fillRect/>
          </a:stretch>
        </p:blipFill>
        <p:spPr>
          <a:xfrm>
            <a:off x="5148064" y="394320"/>
            <a:ext cx="3771900" cy="4114800"/>
          </a:xfrm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64" y="4005064"/>
            <a:ext cx="3771900" cy="2727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Placeholder 8"/>
          <p:cNvSpPr txBox="1">
            <a:spLocks/>
          </p:cNvSpPr>
          <p:nvPr/>
        </p:nvSpPr>
        <p:spPr bwMode="auto">
          <a:xfrm>
            <a:off x="683568" y="1484784"/>
            <a:ext cx="446449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Line Reg.  = </a:t>
            </a:r>
            <a:r>
              <a:rPr lang="en-US" sz="1800" dirty="0" err="1" smtClean="0"/>
              <a:t>ΔVreg</a:t>
            </a:r>
            <a:r>
              <a:rPr lang="en-US" sz="1800" dirty="0" smtClean="0"/>
              <a:t>/</a:t>
            </a:r>
            <a:r>
              <a:rPr lang="en-US" sz="1800" dirty="0" err="1" smtClean="0"/>
              <a:t>ΔVin</a:t>
            </a:r>
            <a:endParaRPr lang="en-US" sz="1800" dirty="0" smtClean="0"/>
          </a:p>
          <a:p>
            <a:r>
              <a:rPr lang="en-US" sz="1800" dirty="0" smtClean="0"/>
              <a:t>Load Reg. = </a:t>
            </a:r>
            <a:r>
              <a:rPr lang="en-US" sz="1800" dirty="0" err="1" smtClean="0"/>
              <a:t>ΔVreg</a:t>
            </a:r>
            <a:r>
              <a:rPr lang="en-US" sz="1800" dirty="0"/>
              <a:t>/</a:t>
            </a:r>
            <a:r>
              <a:rPr lang="en-US" sz="1800" dirty="0" err="1" smtClean="0"/>
              <a:t>ΔIload</a:t>
            </a:r>
            <a:endParaRPr lang="en-US" sz="1800" dirty="0"/>
          </a:p>
          <a:p>
            <a:r>
              <a:rPr lang="en-US" sz="1800" dirty="0" smtClean="0"/>
              <a:t>Startup dependent on </a:t>
            </a:r>
            <a:r>
              <a:rPr lang="en-US" sz="1800" dirty="0" err="1" smtClean="0"/>
              <a:t>Cload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115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LDO: DC Simulation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043608" y="1421086"/>
            <a:ext cx="3453780" cy="639762"/>
          </a:xfrm>
        </p:spPr>
        <p:txBody>
          <a:bodyPr/>
          <a:lstStyle/>
          <a:p>
            <a:r>
              <a:rPr lang="en-US" sz="1600" b="0" dirty="0" smtClean="0"/>
              <a:t>Vin Sweep @10mA </a:t>
            </a:r>
            <a:r>
              <a:rPr lang="en-US" sz="1600" b="0" dirty="0" err="1" smtClean="0"/>
              <a:t>Iload</a:t>
            </a:r>
            <a:endParaRPr lang="en-US" sz="1600" b="0" dirty="0"/>
          </a:p>
        </p:txBody>
      </p:sp>
      <p:pic>
        <p:nvPicPr>
          <p:cNvPr id="6" name="Content Placeholder 5" descr="ldo_dc_b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34" b="-17634"/>
          <a:stretch>
            <a:fillRect/>
          </a:stretch>
        </p:blipFill>
        <p:spPr>
          <a:xfrm>
            <a:off x="0" y="1584341"/>
            <a:ext cx="4644008" cy="4541822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5364088" y="1421086"/>
            <a:ext cx="3322712" cy="639762"/>
          </a:xfrm>
        </p:spPr>
        <p:txBody>
          <a:bodyPr/>
          <a:lstStyle/>
          <a:p>
            <a:r>
              <a:rPr lang="en-US" sz="1800" b="0" dirty="0" err="1" smtClean="0"/>
              <a:t>Iload</a:t>
            </a:r>
            <a:r>
              <a:rPr lang="en-US" sz="1800" b="0" dirty="0" smtClean="0"/>
              <a:t> sweep @2.2 V Vin</a:t>
            </a:r>
            <a:endParaRPr lang="en-US" sz="1800" b="0" dirty="0"/>
          </a:p>
        </p:txBody>
      </p:sp>
      <p:pic>
        <p:nvPicPr>
          <p:cNvPr id="7" name="Content Placeholder 6" descr="ldo_Iload_both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08" b="-17608"/>
          <a:stretch>
            <a:fillRect/>
          </a:stretch>
        </p:blipFill>
        <p:spPr>
          <a:xfrm>
            <a:off x="4499993" y="1586125"/>
            <a:ext cx="4644008" cy="4540038"/>
          </a:xfrm>
        </p:spPr>
      </p:pic>
    </p:spTree>
    <p:extLst>
      <p:ext uri="{BB962C8B-B14F-4D97-AF65-F5344CB8AC3E}">
        <p14:creationId xmlns:p14="http://schemas.microsoft.com/office/powerpoint/2010/main" val="349959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b-NO" dirty="0" err="1" smtClean="0"/>
              <a:t>Outline</a:t>
            </a:r>
            <a:endParaRPr lang="nb-NO" dirty="0" smtClean="0"/>
          </a:p>
        </p:txBody>
      </p:sp>
      <p:sp>
        <p:nvSpPr>
          <p:cNvPr id="1638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r>
              <a:rPr lang="nb-NO" sz="2400" dirty="0" err="1" smtClean="0"/>
              <a:t>Motivation</a:t>
            </a:r>
            <a:endParaRPr lang="nb-NO" sz="2400" dirty="0"/>
          </a:p>
          <a:p>
            <a:pPr eaLnBrk="1" hangingPunct="1"/>
            <a:r>
              <a:rPr lang="nb-NO" sz="2400" dirty="0" err="1" smtClean="0"/>
              <a:t>Background</a:t>
            </a:r>
            <a:endParaRPr lang="nb-NO" sz="2400" dirty="0" smtClean="0"/>
          </a:p>
          <a:p>
            <a:pPr eaLnBrk="1" hangingPunct="1"/>
            <a:r>
              <a:rPr lang="nb-NO" sz="2400" dirty="0" smtClean="0"/>
              <a:t>Component Design</a:t>
            </a:r>
          </a:p>
          <a:p>
            <a:pPr eaLnBrk="1" hangingPunct="1"/>
            <a:r>
              <a:rPr lang="nb-NO" sz="2400" dirty="0" smtClean="0"/>
              <a:t>PMS Chip</a:t>
            </a:r>
          </a:p>
          <a:p>
            <a:pPr eaLnBrk="1" hangingPunct="1"/>
            <a:r>
              <a:rPr lang="nb-NO" sz="2400" dirty="0" smtClean="0"/>
              <a:t>WPT System</a:t>
            </a:r>
          </a:p>
          <a:p>
            <a:pPr eaLnBrk="1" hangingPunct="1"/>
            <a:r>
              <a:rPr lang="nb-NO" sz="2400" dirty="0" err="1" smtClean="0"/>
              <a:t>Measurement</a:t>
            </a:r>
            <a:r>
              <a:rPr lang="nb-NO" sz="2400" dirty="0" smtClean="0"/>
              <a:t> and </a:t>
            </a:r>
            <a:r>
              <a:rPr lang="nb-NO" sz="2400" dirty="0" err="1" smtClean="0"/>
              <a:t>Verification</a:t>
            </a:r>
            <a:endParaRPr lang="nb-NO" sz="2400" dirty="0" smtClean="0"/>
          </a:p>
          <a:p>
            <a:pPr eaLnBrk="1" hangingPunct="1"/>
            <a:r>
              <a:rPr lang="nb-NO" sz="2400" dirty="0" err="1" smtClean="0"/>
              <a:t>Conclusion</a:t>
            </a:r>
            <a:endParaRPr lang="nb-NO" sz="2400" dirty="0" smtClean="0"/>
          </a:p>
        </p:txBody>
      </p:sp>
      <p:pic>
        <p:nvPicPr>
          <p:cNvPr id="5" name="Content Placeholder 4" descr="setup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085" b="-27085"/>
          <a:stretch>
            <a:fillRect/>
          </a:stretch>
        </p:blipFill>
        <p:spPr>
          <a:xfrm rot="2579370">
            <a:off x="4419172" y="1768174"/>
            <a:ext cx="4436747" cy="436044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en-US" dirty="0" smtClean="0"/>
              <a:t>LDO: Stability </a:t>
            </a:r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691680" y="1421086"/>
            <a:ext cx="2805708" cy="639762"/>
          </a:xfrm>
        </p:spPr>
        <p:txBody>
          <a:bodyPr/>
          <a:lstStyle/>
          <a:p>
            <a:r>
              <a:rPr lang="en-US" sz="1600" b="0" dirty="0" smtClean="0"/>
              <a:t>Stability</a:t>
            </a:r>
            <a:endParaRPr lang="en-US" sz="1600" b="0" dirty="0"/>
          </a:p>
        </p:txBody>
      </p:sp>
      <p:pic>
        <p:nvPicPr>
          <p:cNvPr id="12" name="Content Placeholder 11" descr="ldo_ac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-1413" b="-1619"/>
          <a:stretch/>
        </p:blipFill>
        <p:spPr>
          <a:xfrm>
            <a:off x="1619672" y="1283385"/>
            <a:ext cx="5184576" cy="4017823"/>
          </a:xfrm>
        </p:spPr>
      </p:pic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1907704" y="5445224"/>
            <a:ext cx="446449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3 poles: 2 below UGF, 1 above</a:t>
            </a:r>
          </a:p>
          <a:p>
            <a:r>
              <a:rPr lang="en-US" sz="1800" dirty="0" smtClean="0"/>
              <a:t>Zero to cancel non dominant </a:t>
            </a:r>
            <a:r>
              <a:rPr lang="en-US" sz="1800" dirty="0" smtClean="0"/>
              <a:t>pole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387094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8075240" cy="580926"/>
          </a:xfrm>
        </p:spPr>
        <p:txBody>
          <a:bodyPr/>
          <a:lstStyle/>
          <a:p>
            <a:r>
              <a:rPr lang="en-US" dirty="0" smtClean="0"/>
              <a:t>LDO: Performance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331640" y="4221088"/>
            <a:ext cx="6840760" cy="1368152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800" b="0" dirty="0" err="1" smtClean="0"/>
              <a:t>Vreg</a:t>
            </a:r>
            <a:r>
              <a:rPr lang="en-US" sz="1800" b="0" dirty="0" smtClean="0"/>
              <a:t> increased by 3mV in post layout</a:t>
            </a:r>
          </a:p>
          <a:p>
            <a:pPr marL="285750" indent="-285750">
              <a:buFont typeface="Arial"/>
              <a:buChar char="•"/>
            </a:pPr>
            <a:r>
              <a:rPr lang="en-US" sz="1800" b="0" dirty="0" smtClean="0"/>
              <a:t>Load and line regulation has increased too</a:t>
            </a:r>
          </a:p>
          <a:p>
            <a:pPr marL="285750" indent="-285750">
              <a:buFont typeface="Arial"/>
              <a:buChar char="•"/>
            </a:pPr>
            <a:r>
              <a:rPr lang="en-US" sz="1800" b="0" dirty="0" smtClean="0"/>
              <a:t>Quiescent current increased but efficiency almost the same, interesting(but how?)</a:t>
            </a:r>
          </a:p>
        </p:txBody>
      </p:sp>
      <p:pic>
        <p:nvPicPr>
          <p:cNvPr id="4" name="Content Placeholder 3" descr="spec_ldo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44" r="-5544"/>
          <a:stretch>
            <a:fillRect/>
          </a:stretch>
        </p:blipFill>
        <p:spPr>
          <a:xfrm>
            <a:off x="1261025" y="1166763"/>
            <a:ext cx="6191295" cy="2694285"/>
          </a:xfrm>
        </p:spPr>
      </p:pic>
    </p:spTree>
    <p:extLst>
      <p:ext uri="{BB962C8B-B14F-4D97-AF65-F5344CB8AC3E}">
        <p14:creationId xmlns:p14="http://schemas.microsoft.com/office/powerpoint/2010/main" val="2282975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Design: Antenna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6707088" cy="1440159"/>
          </a:xfrm>
        </p:spPr>
        <p:txBody>
          <a:bodyPr/>
          <a:lstStyle/>
          <a:p>
            <a:endParaRPr lang="en-US" sz="1800" b="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Faraday’s law of EM induction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V2 = M dI1/</a:t>
            </a:r>
            <a:r>
              <a:rPr lang="en-US" sz="1800" b="0" dirty="0" err="1" smtClean="0"/>
              <a:t>dt</a:t>
            </a:r>
            <a:endParaRPr lang="en-US" sz="1800" b="0" dirty="0" smtClean="0"/>
          </a:p>
          <a:p>
            <a:pPr marL="342900" indent="-342900">
              <a:buFont typeface="Arial"/>
              <a:buChar char="•"/>
            </a:pPr>
            <a:r>
              <a:rPr lang="en-US" sz="1800" b="0" dirty="0" smtClean="0"/>
              <a:t>M = k √(L1.L2)</a:t>
            </a:r>
          </a:p>
          <a:p>
            <a:pPr marL="342900" indent="-342900">
              <a:buFont typeface="Arial"/>
              <a:buChar char="•"/>
            </a:pPr>
            <a:r>
              <a:rPr lang="en-US" sz="1800" b="0" dirty="0" err="1"/>
              <a:t>η</a:t>
            </a:r>
            <a:r>
              <a:rPr lang="en-US" sz="1800" b="0" baseline="-25000" dirty="0" err="1"/>
              <a:t>link</a:t>
            </a:r>
            <a:r>
              <a:rPr lang="en-US" sz="1800" b="0" dirty="0" smtClean="0"/>
              <a:t>= k</a:t>
            </a:r>
            <a:r>
              <a:rPr lang="en-US" sz="1800" b="0" baseline="30000" dirty="0" smtClean="0"/>
              <a:t>2</a:t>
            </a:r>
            <a:r>
              <a:rPr lang="en-US" sz="1800" b="0" dirty="0" smtClean="0"/>
              <a:t> Q</a:t>
            </a:r>
            <a:r>
              <a:rPr lang="en-US" sz="1800" b="0" baseline="-25000" dirty="0" smtClean="0"/>
              <a:t>L1</a:t>
            </a:r>
            <a:r>
              <a:rPr lang="en-US" sz="1800" b="0" dirty="0" smtClean="0"/>
              <a:t>.Q</a:t>
            </a:r>
            <a:r>
              <a:rPr lang="en-US" sz="1800" b="0" baseline="-25000" dirty="0" smtClean="0"/>
              <a:t>L</a:t>
            </a:r>
            <a:r>
              <a:rPr lang="en-US" sz="1800" b="0" baseline="30000" dirty="0"/>
              <a:t>2</a:t>
            </a:r>
            <a:r>
              <a:rPr lang="en-US" sz="1800" b="0" dirty="0" smtClean="0"/>
              <a:t>/[(1+</a:t>
            </a:r>
            <a:r>
              <a:rPr lang="en-US" sz="1800" b="0" dirty="0"/>
              <a:t>k</a:t>
            </a:r>
            <a:r>
              <a:rPr lang="en-US" sz="1800" b="0" baseline="30000" dirty="0"/>
              <a:t>2</a:t>
            </a:r>
            <a:r>
              <a:rPr lang="en-US" sz="1800" b="0" dirty="0"/>
              <a:t> Q</a:t>
            </a:r>
            <a:r>
              <a:rPr lang="en-US" sz="1800" b="0" baseline="-25000" dirty="0"/>
              <a:t>L1</a:t>
            </a:r>
            <a:r>
              <a:rPr lang="en-US" sz="1800" b="0" dirty="0"/>
              <a:t>.</a:t>
            </a:r>
            <a:r>
              <a:rPr lang="en-US" sz="1800" b="0" dirty="0" smtClean="0"/>
              <a:t>Q</a:t>
            </a:r>
            <a:r>
              <a:rPr lang="en-US" sz="1800" b="0" baseline="-25000" dirty="0" smtClean="0"/>
              <a:t>L</a:t>
            </a:r>
            <a:r>
              <a:rPr lang="en-US" sz="1800" b="0" dirty="0" smtClean="0"/>
              <a:t>)(Q</a:t>
            </a:r>
            <a:r>
              <a:rPr lang="en-US" sz="1800" b="0" baseline="-25000" dirty="0" smtClean="0"/>
              <a:t>L2</a:t>
            </a:r>
            <a:r>
              <a:rPr lang="en-US" sz="1800" b="0" dirty="0"/>
              <a:t>+</a:t>
            </a:r>
            <a:r>
              <a:rPr lang="en-US" sz="1800" b="0" dirty="0" smtClean="0"/>
              <a:t>Q</a:t>
            </a:r>
            <a:r>
              <a:rPr lang="en-US" sz="1800" b="0" baseline="-25000" dirty="0" smtClean="0"/>
              <a:t>L</a:t>
            </a:r>
            <a:r>
              <a:rPr lang="en-US" sz="1800" b="0" dirty="0" smtClean="0"/>
              <a:t>)]</a:t>
            </a:r>
            <a:endParaRPr lang="en-US" sz="1800" b="0" baseline="-25000" dirty="0"/>
          </a:p>
        </p:txBody>
      </p:sp>
      <p:pic>
        <p:nvPicPr>
          <p:cNvPr id="9" name="Content Placeholder 8" descr="visio_induction.pdf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36" b="-10636"/>
          <a:stretch>
            <a:fillRect/>
          </a:stretch>
        </p:blipFill>
        <p:spPr>
          <a:xfrm>
            <a:off x="791163" y="2822947"/>
            <a:ext cx="3564813" cy="3486373"/>
          </a:xfrm>
        </p:spPr>
      </p:pic>
      <p:pic>
        <p:nvPicPr>
          <p:cNvPr id="10" name="Content Placeholder 9" descr="model_ind.pdf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352" b="-39352"/>
          <a:stretch>
            <a:fillRect/>
          </a:stretch>
        </p:blipFill>
        <p:spPr>
          <a:xfrm>
            <a:off x="4645025" y="2574056"/>
            <a:ext cx="4041775" cy="3951288"/>
          </a:xfrm>
        </p:spPr>
      </p:pic>
      <p:pic>
        <p:nvPicPr>
          <p:cNvPr id="7" name="Picture 6" descr="visio_funct_wp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36" y="620688"/>
            <a:ext cx="1775554" cy="79208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6795176" y="732952"/>
            <a:ext cx="360040" cy="432048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960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574576"/>
          </a:xfrm>
        </p:spPr>
        <p:txBody>
          <a:bodyPr/>
          <a:lstStyle/>
          <a:p>
            <a:r>
              <a:rPr lang="en-US" dirty="0" smtClean="0"/>
              <a:t>Antenna: Modeling </a:t>
            </a:r>
            <a:endParaRPr lang="en-US" dirty="0"/>
          </a:p>
        </p:txBody>
      </p:sp>
      <p:pic>
        <p:nvPicPr>
          <p:cNvPr id="9" name="Content Placeholder 8" descr="ind_real_model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168" b="-18168"/>
          <a:stretch>
            <a:fillRect/>
          </a:stretch>
        </p:blipFill>
        <p:spPr>
          <a:xfrm>
            <a:off x="4355976" y="1628800"/>
            <a:ext cx="4229472" cy="2261302"/>
          </a:xfr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4077072"/>
            <a:ext cx="4229472" cy="196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8"/>
          <p:cNvSpPr txBox="1">
            <a:spLocks/>
          </p:cNvSpPr>
          <p:nvPr/>
        </p:nvSpPr>
        <p:spPr bwMode="auto">
          <a:xfrm>
            <a:off x="899592" y="1700808"/>
            <a:ext cx="3528392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Nordicsemi</a:t>
            </a:r>
            <a:r>
              <a:rPr lang="en-US" sz="2000" dirty="0" smtClean="0"/>
              <a:t> antenna</a:t>
            </a:r>
          </a:p>
          <a:p>
            <a:r>
              <a:rPr lang="en-US" sz="2000" dirty="0" smtClean="0"/>
              <a:t>HFSS model</a:t>
            </a:r>
          </a:p>
          <a:p>
            <a:pPr lvl="1"/>
            <a:r>
              <a:rPr lang="en-US" sz="1600" dirty="0" smtClean="0"/>
              <a:t>Coil and dielectric properties</a:t>
            </a:r>
          </a:p>
          <a:p>
            <a:pPr lvl="1"/>
            <a:r>
              <a:rPr lang="en-US" sz="1600" dirty="0" err="1" smtClean="0"/>
              <a:t>Rp</a:t>
            </a:r>
            <a:r>
              <a:rPr lang="en-US" sz="1600" dirty="0" smtClean="0"/>
              <a:t> = 0.66 </a:t>
            </a:r>
            <a:r>
              <a:rPr lang="en-US" sz="1600" dirty="0" err="1" smtClean="0"/>
              <a:t>Ω</a:t>
            </a:r>
            <a:endParaRPr lang="en-US" sz="1600" dirty="0" smtClean="0"/>
          </a:p>
          <a:p>
            <a:pPr lvl="1"/>
            <a:r>
              <a:rPr lang="en-US" sz="1600" dirty="0" err="1" smtClean="0"/>
              <a:t>Cp</a:t>
            </a:r>
            <a:r>
              <a:rPr lang="en-US" sz="1600" dirty="0" smtClean="0"/>
              <a:t> = 3.2 pF</a:t>
            </a:r>
          </a:p>
          <a:p>
            <a:pPr lvl="1"/>
            <a:r>
              <a:rPr lang="en-US" sz="1600" dirty="0" smtClean="0"/>
              <a:t>L1 = 509 </a:t>
            </a:r>
            <a:r>
              <a:rPr lang="en-US" sz="1600" dirty="0" err="1" smtClean="0"/>
              <a:t>nF</a:t>
            </a:r>
            <a:endParaRPr lang="en-US" sz="1600" dirty="0" smtClean="0"/>
          </a:p>
          <a:p>
            <a:pPr marL="457200" lvl="1" indent="0">
              <a:buNone/>
            </a:pPr>
            <a:endParaRPr lang="en-US" sz="1400" dirty="0" smtClean="0"/>
          </a:p>
          <a:p>
            <a:r>
              <a:rPr lang="en-US" sz="2000" dirty="0" smtClean="0"/>
              <a:t> </a:t>
            </a:r>
            <a:r>
              <a:rPr lang="en-US" sz="2000" dirty="0"/>
              <a:t>Modified </a:t>
            </a:r>
            <a:r>
              <a:rPr lang="en-US" sz="2000" dirty="0" smtClean="0"/>
              <a:t>Wheeler</a:t>
            </a:r>
          </a:p>
          <a:p>
            <a:pPr lvl="1"/>
            <a:r>
              <a:rPr lang="en-US" sz="1600" dirty="0" smtClean="0"/>
              <a:t>Spiral </a:t>
            </a:r>
            <a:r>
              <a:rPr lang="en-US" sz="1600" dirty="0" err="1" smtClean="0"/>
              <a:t>rectangulat</a:t>
            </a:r>
            <a:r>
              <a:rPr lang="en-US" sz="1600" dirty="0" smtClean="0"/>
              <a:t>, pointed edge</a:t>
            </a:r>
            <a:endParaRPr lang="en-US" sz="1600" dirty="0"/>
          </a:p>
          <a:p>
            <a:pPr lvl="1"/>
            <a:r>
              <a:rPr lang="en-US" sz="1600" dirty="0"/>
              <a:t>L1 = 644 </a:t>
            </a:r>
            <a:r>
              <a:rPr lang="en-US" sz="1600" dirty="0" err="1"/>
              <a:t>nH</a:t>
            </a:r>
            <a:endParaRPr lang="en-US" sz="16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 smtClean="0"/>
              <a:t>Q = ωL1/</a:t>
            </a:r>
            <a:r>
              <a:rPr lang="en-US" sz="2000" dirty="0" err="1" smtClean="0"/>
              <a:t>Rp</a:t>
            </a:r>
            <a:endParaRPr lang="en-US" sz="2000" dirty="0" smtClean="0"/>
          </a:p>
          <a:p>
            <a:pPr marL="342900" lvl="1" indent="-342900">
              <a:buFontTx/>
              <a:buChar char="•"/>
            </a:pPr>
            <a:r>
              <a:rPr lang="en-US" sz="2000" dirty="0" smtClean="0"/>
              <a:t>SRF = 1/(2π√</a:t>
            </a:r>
            <a:r>
              <a:rPr lang="en-US" sz="2000" dirty="0"/>
              <a:t>(L1</a:t>
            </a:r>
            <a:r>
              <a:rPr lang="en-US" sz="2000" dirty="0" smtClean="0"/>
              <a:t>.Cp))</a:t>
            </a:r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endParaRPr lang="en-US" sz="1400" dirty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058612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3568" y="548680"/>
            <a:ext cx="7696200" cy="574576"/>
          </a:xfrm>
        </p:spPr>
        <p:txBody>
          <a:bodyPr/>
          <a:lstStyle/>
          <a:p>
            <a:r>
              <a:rPr lang="en-US" dirty="0" smtClean="0"/>
              <a:t>Antenna: Coupling Modeling 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r="37" b="2604"/>
          <a:stretch/>
        </p:blipFill>
        <p:spPr>
          <a:xfrm>
            <a:off x="1446342" y="1192252"/>
            <a:ext cx="5691299" cy="2524780"/>
          </a:xfr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5736" y="3789040"/>
            <a:ext cx="4622760" cy="218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2123728" y="6021288"/>
            <a:ext cx="669674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smtClean="0"/>
              <a:t>L* = L(1-k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747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99592" y="620688"/>
            <a:ext cx="7696200" cy="574576"/>
          </a:xfrm>
        </p:spPr>
        <p:txBody>
          <a:bodyPr/>
          <a:lstStyle/>
          <a:p>
            <a:r>
              <a:rPr lang="en-US" dirty="0" smtClean="0"/>
              <a:t>Antenna: Magnetic Resonance</a:t>
            </a:r>
            <a:endParaRPr lang="en-US" dirty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7664" y="3717031"/>
            <a:ext cx="5419046" cy="237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899592" y="1268760"/>
            <a:ext cx="684076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dirty="0" smtClean="0"/>
              <a:t>HFSS Model to ADS in s2p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Model </a:t>
            </a:r>
            <a:r>
              <a:rPr lang="en-US" sz="2000" dirty="0" err="1" smtClean="0"/>
              <a:t>Rl</a:t>
            </a:r>
            <a:r>
              <a:rPr lang="en-US" sz="2000" dirty="0" smtClean="0"/>
              <a:t> to as DC load(rectifier + LDO + </a:t>
            </a:r>
            <a:r>
              <a:rPr lang="en-US" sz="2000" dirty="0" err="1" smtClean="0"/>
              <a:t>Iload</a:t>
            </a:r>
            <a:r>
              <a:rPr lang="en-US" sz="2000" dirty="0" smtClean="0"/>
              <a:t>) ≈ 115 </a:t>
            </a:r>
            <a:r>
              <a:rPr lang="en-US" sz="2000" dirty="0" err="1" smtClean="0"/>
              <a:t>Ω</a:t>
            </a:r>
            <a:endParaRPr lang="en-US" sz="2000" dirty="0" smtClean="0"/>
          </a:p>
          <a:p>
            <a:pPr>
              <a:buFont typeface="Arial"/>
              <a:buChar char="•"/>
            </a:pPr>
            <a:r>
              <a:rPr lang="en-US" sz="2000" dirty="0" smtClean="0"/>
              <a:t>Cs1: parallel resonance in secondary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X</a:t>
            </a:r>
            <a:r>
              <a:rPr lang="en-US" sz="1600" baseline="-25000" dirty="0" smtClean="0"/>
              <a:t>L2</a:t>
            </a:r>
            <a:r>
              <a:rPr lang="en-US" sz="1600" dirty="0" smtClean="0"/>
              <a:t> &lt; R</a:t>
            </a:r>
            <a:r>
              <a:rPr lang="en-US" sz="1600" baseline="-25000" dirty="0" smtClean="0"/>
              <a:t>L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Cp1 and Cp2: series-parallel resonance at primary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Matched: canceled both real and imaginary impedance</a:t>
            </a:r>
          </a:p>
          <a:p>
            <a:pPr>
              <a:buFont typeface="Arial"/>
              <a:buChar char="•"/>
            </a:pPr>
            <a:r>
              <a:rPr lang="en-US" sz="2000" dirty="0" smtClean="0"/>
              <a:t>Resonance at fixed operating frequency, 13.56 MHz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683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Antenna: 5mm Magnetic Resonance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608" y="1535113"/>
            <a:ext cx="3453780" cy="639762"/>
          </a:xfrm>
        </p:spPr>
        <p:txBody>
          <a:bodyPr/>
          <a:lstStyle/>
          <a:p>
            <a:r>
              <a:rPr lang="en-US" b="0" dirty="0" smtClean="0"/>
              <a:t>Reflection losses</a:t>
            </a:r>
            <a:endParaRPr lang="en-US" b="0" dirty="0"/>
          </a:p>
        </p:txBody>
      </p:sp>
      <p:pic>
        <p:nvPicPr>
          <p:cNvPr id="7" name="Content Placeholder 6" descr="ant_s1_s2_b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00" b="-15200"/>
          <a:stretch>
            <a:fillRect/>
          </a:stretch>
        </p:blipFill>
        <p:spPr>
          <a:xfrm>
            <a:off x="107504" y="1832875"/>
            <a:ext cx="4577161" cy="447644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2080" y="1535113"/>
            <a:ext cx="3394720" cy="639762"/>
          </a:xfrm>
        </p:spPr>
        <p:txBody>
          <a:bodyPr/>
          <a:lstStyle/>
          <a:p>
            <a:r>
              <a:rPr lang="en-US" b="0" dirty="0" smtClean="0"/>
              <a:t>Power transfer</a:t>
            </a:r>
            <a:endParaRPr lang="en-US" b="0" dirty="0"/>
          </a:p>
        </p:txBody>
      </p:sp>
      <p:pic>
        <p:nvPicPr>
          <p:cNvPr id="8" name="Content Placeholder 7" descr="ant_s21_both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608" b="-17608"/>
          <a:stretch>
            <a:fillRect/>
          </a:stretch>
        </p:blipFill>
        <p:spPr>
          <a:xfrm>
            <a:off x="4310360" y="1742336"/>
            <a:ext cx="4787706" cy="4680520"/>
          </a:xfrm>
        </p:spPr>
      </p:pic>
    </p:spTree>
    <p:extLst>
      <p:ext uri="{BB962C8B-B14F-4D97-AF65-F5344CB8AC3E}">
        <p14:creationId xmlns:p14="http://schemas.microsoft.com/office/powerpoint/2010/main" val="3328401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620688"/>
            <a:ext cx="8075240" cy="580926"/>
          </a:xfrm>
        </p:spPr>
        <p:txBody>
          <a:bodyPr/>
          <a:lstStyle/>
          <a:p>
            <a:r>
              <a:rPr lang="en-US" dirty="0" smtClean="0"/>
              <a:t>Antenna: Performance 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259632" y="4581128"/>
            <a:ext cx="6840760" cy="1224136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endParaRPr lang="en-US" sz="2000" b="0" dirty="0" smtClean="0"/>
          </a:p>
          <a:p>
            <a:pPr marL="285750" indent="-285750">
              <a:buFont typeface="Arial"/>
              <a:buChar char="•"/>
            </a:pPr>
            <a:r>
              <a:rPr lang="en-US" sz="2000" b="0" dirty="0"/>
              <a:t>Resonance canceled leakage inductance</a:t>
            </a:r>
          </a:p>
          <a:p>
            <a:pPr marL="285750" indent="-285750">
              <a:buFont typeface="Arial"/>
              <a:buChar char="•"/>
            </a:pPr>
            <a:r>
              <a:rPr lang="en-US" sz="2000" b="0" dirty="0" smtClean="0"/>
              <a:t>Decreased S11 and S22, increased S21</a:t>
            </a:r>
          </a:p>
          <a:p>
            <a:pPr marL="285750" indent="-285750">
              <a:buFont typeface="Arial"/>
              <a:buChar char="•"/>
            </a:pPr>
            <a:r>
              <a:rPr lang="en-US" sz="2000" b="0" dirty="0" err="1" smtClean="0"/>
              <a:t>η</a:t>
            </a:r>
            <a:r>
              <a:rPr lang="en-US" sz="2000" b="0" baseline="-25000" dirty="0" err="1" smtClean="0"/>
              <a:t>link</a:t>
            </a:r>
            <a:r>
              <a:rPr lang="en-US" sz="2000" b="0" baseline="-25000" dirty="0" smtClean="0"/>
              <a:t> </a:t>
            </a:r>
            <a:r>
              <a:rPr lang="en-US" sz="2000" b="0" dirty="0" smtClean="0"/>
              <a:t>for perfectly matched </a:t>
            </a:r>
            <a:r>
              <a:rPr lang="en-US" sz="2000" b="0" dirty="0" err="1" smtClean="0"/>
              <a:t>Rl</a:t>
            </a:r>
            <a:r>
              <a:rPr lang="en-US" sz="2000" b="0" dirty="0" smtClean="0"/>
              <a:t>, remember rectifier is non-linear load</a:t>
            </a:r>
          </a:p>
        </p:txBody>
      </p:sp>
      <p:pic>
        <p:nvPicPr>
          <p:cNvPr id="5" name="Content Placeholder 4" descr="spec_antenna_all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0" r="-1780"/>
          <a:stretch>
            <a:fillRect/>
          </a:stretch>
        </p:blipFill>
        <p:spPr>
          <a:xfrm>
            <a:off x="1259632" y="1196752"/>
            <a:ext cx="6347048" cy="3016045"/>
          </a:xfrm>
        </p:spPr>
      </p:pic>
    </p:spTree>
    <p:extLst>
      <p:ext uri="{BB962C8B-B14F-4D97-AF65-F5344CB8AC3E}">
        <p14:creationId xmlns:p14="http://schemas.microsoft.com/office/powerpoint/2010/main" val="81632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622176"/>
            <a:ext cx="7696200" cy="574576"/>
          </a:xfrm>
        </p:spPr>
        <p:txBody>
          <a:bodyPr/>
          <a:lstStyle/>
          <a:p>
            <a:r>
              <a:rPr lang="en-US" dirty="0" smtClean="0"/>
              <a:t>WPT System</a:t>
            </a:r>
            <a:endParaRPr lang="en-US" dirty="0"/>
          </a:p>
        </p:txBody>
      </p:sp>
      <p:pic>
        <p:nvPicPr>
          <p:cNvPr id="6" name="Content Placeholder 5" descr="visio_wpt_func_block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91" r="-7791"/>
          <a:stretch>
            <a:fillRect/>
          </a:stretch>
        </p:blipFill>
        <p:spPr>
          <a:xfrm>
            <a:off x="3203848" y="1410072"/>
            <a:ext cx="6120680" cy="4786622"/>
          </a:xfrm>
        </p:spPr>
      </p:pic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755576" y="1412776"/>
            <a:ext cx="331236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PTU + PRU</a:t>
            </a:r>
          </a:p>
          <a:p>
            <a:r>
              <a:rPr lang="en-US" sz="2000" dirty="0" smtClean="0"/>
              <a:t>PTU</a:t>
            </a:r>
          </a:p>
          <a:p>
            <a:pPr lvl="1"/>
            <a:r>
              <a:rPr lang="en-US" sz="1600" dirty="0" smtClean="0"/>
              <a:t>PA, </a:t>
            </a:r>
            <a:r>
              <a:rPr lang="en-US" sz="1600" dirty="0" err="1" smtClean="0"/>
              <a:t>Tx</a:t>
            </a:r>
            <a:r>
              <a:rPr lang="en-US" sz="1600" dirty="0" smtClean="0"/>
              <a:t>, Control</a:t>
            </a:r>
          </a:p>
          <a:p>
            <a:r>
              <a:rPr lang="en-US" sz="2000" dirty="0" smtClean="0"/>
              <a:t>PRU</a:t>
            </a:r>
            <a:endParaRPr lang="en-US" sz="2000" dirty="0"/>
          </a:p>
          <a:p>
            <a:pPr lvl="1"/>
            <a:r>
              <a:rPr lang="en-US" sz="1600" dirty="0" smtClean="0"/>
              <a:t>PMS, Rx</a:t>
            </a:r>
            <a:r>
              <a:rPr lang="en-US" sz="1600" dirty="0"/>
              <a:t>, </a:t>
            </a:r>
            <a:r>
              <a:rPr lang="en-US" sz="1600" dirty="0" smtClean="0"/>
              <a:t>Control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PMS + Transfer Link</a:t>
            </a:r>
            <a:endParaRPr lang="en-US" sz="1400" dirty="0" smtClean="0"/>
          </a:p>
          <a:p>
            <a:r>
              <a:rPr lang="en-US" sz="2000" dirty="0" smtClean="0"/>
              <a:t>PMS</a:t>
            </a:r>
            <a:endParaRPr lang="en-US" sz="2000" dirty="0"/>
          </a:p>
          <a:p>
            <a:pPr lvl="1"/>
            <a:r>
              <a:rPr lang="en-US" sz="1600" dirty="0" smtClean="0"/>
              <a:t>Rectifier</a:t>
            </a:r>
          </a:p>
          <a:p>
            <a:pPr lvl="1"/>
            <a:r>
              <a:rPr lang="en-US" sz="1600" dirty="0" smtClean="0"/>
              <a:t>LDO</a:t>
            </a:r>
            <a:endParaRPr lang="en-US" sz="2000" dirty="0"/>
          </a:p>
          <a:p>
            <a:r>
              <a:rPr lang="en-US" sz="2000" dirty="0" smtClean="0"/>
              <a:t>Transfer Link</a:t>
            </a:r>
          </a:p>
          <a:p>
            <a:pPr lvl="1"/>
            <a:r>
              <a:rPr lang="en-US" sz="1600" dirty="0" smtClean="0"/>
              <a:t>Rx, </a:t>
            </a:r>
            <a:r>
              <a:rPr lang="en-US" sz="1600" dirty="0" err="1" smtClean="0"/>
              <a:t>Tx</a:t>
            </a:r>
            <a:endParaRPr lang="en-US" sz="1600" dirty="0" smtClean="0"/>
          </a:p>
          <a:p>
            <a:pPr lvl="1"/>
            <a:r>
              <a:rPr lang="en-US" sz="1600" dirty="0" smtClean="0"/>
              <a:t>Tuning</a:t>
            </a:r>
          </a:p>
          <a:p>
            <a:endParaRPr lang="en-US" sz="1400" dirty="0"/>
          </a:p>
          <a:p>
            <a:endParaRPr lang="en-US" sz="1800" dirty="0" smtClean="0"/>
          </a:p>
        </p:txBody>
      </p:sp>
      <p:pic>
        <p:nvPicPr>
          <p:cNvPr id="8" name="Picture 7" descr="visio_funct_wp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10" y="476672"/>
            <a:ext cx="1775554" cy="79208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7142650" y="531895"/>
            <a:ext cx="1173766" cy="504056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002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232" y="548680"/>
            <a:ext cx="7696200" cy="574576"/>
          </a:xfrm>
        </p:spPr>
        <p:txBody>
          <a:bodyPr/>
          <a:lstStyle/>
          <a:p>
            <a:r>
              <a:rPr lang="en-US" dirty="0" smtClean="0"/>
              <a:t>PMS: Test bench</a:t>
            </a:r>
            <a:endParaRPr lang="en-US" dirty="0"/>
          </a:p>
        </p:txBody>
      </p:sp>
      <p:pic>
        <p:nvPicPr>
          <p:cNvPr id="5" name="Content Placeholder 4" descr="visio_pms_t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83" r="-10483"/>
          <a:stretch>
            <a:fillRect/>
          </a:stretch>
        </p:blipFill>
        <p:spPr>
          <a:xfrm>
            <a:off x="899592" y="1196752"/>
            <a:ext cx="6824594" cy="3888432"/>
          </a:xfrm>
        </p:spPr>
      </p:pic>
      <p:sp>
        <p:nvSpPr>
          <p:cNvPr id="10" name="Text Placeholder 8"/>
          <p:cNvSpPr txBox="1">
            <a:spLocks/>
          </p:cNvSpPr>
          <p:nvPr/>
        </p:nvSpPr>
        <p:spPr bwMode="auto">
          <a:xfrm>
            <a:off x="1259632" y="5157192"/>
            <a:ext cx="684076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Inclusion of pad resistance 2 </a:t>
            </a:r>
            <a:r>
              <a:rPr lang="en-US" sz="2000" dirty="0" err="1" smtClean="0"/>
              <a:t>Ω</a:t>
            </a:r>
            <a:r>
              <a:rPr lang="en-US" sz="2000" dirty="0" smtClean="0"/>
              <a:t>, </a:t>
            </a:r>
            <a:r>
              <a:rPr lang="en-US" sz="2000" dirty="0" err="1" smtClean="0"/>
              <a:t>Vac</a:t>
            </a:r>
            <a:r>
              <a:rPr lang="en-US" sz="2000" dirty="0" smtClean="0"/>
              <a:t> = 2.6 V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err="1" smtClean="0"/>
              <a:t>Balun</a:t>
            </a:r>
            <a:r>
              <a:rPr lang="en-US" sz="2000" dirty="0" smtClean="0"/>
              <a:t> to create differential Vin1 and Vin2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Rest biases and component values as earlier</a:t>
            </a:r>
          </a:p>
        </p:txBody>
      </p:sp>
    </p:spTree>
    <p:extLst>
      <p:ext uri="{BB962C8B-B14F-4D97-AF65-F5344CB8AC3E}">
        <p14:creationId xmlns:p14="http://schemas.microsoft.com/office/powerpoint/2010/main" val="1413779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7696200" cy="574576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755576" y="1196752"/>
            <a:ext cx="5472608" cy="4539208"/>
          </a:xfrm>
        </p:spPr>
        <p:txBody>
          <a:bodyPr/>
          <a:lstStyle/>
          <a:p>
            <a:pPr marL="0" indent="0">
              <a:buNone/>
            </a:pPr>
            <a:r>
              <a:rPr lang="en-US" sz="2400" u="sng" dirty="0" smtClean="0"/>
              <a:t>Technology Trend</a:t>
            </a:r>
            <a:r>
              <a:rPr lang="en-US" sz="2400" dirty="0" smtClean="0"/>
              <a:t>:</a:t>
            </a:r>
            <a:endParaRPr lang="en-US" sz="2400" dirty="0"/>
          </a:p>
          <a:p>
            <a:pPr>
              <a:buFont typeface="Arial"/>
              <a:buChar char="•"/>
            </a:pPr>
            <a:r>
              <a:rPr lang="en-US" sz="2000" dirty="0" smtClean="0"/>
              <a:t>Size </a:t>
            </a:r>
            <a:r>
              <a:rPr lang="en-US" sz="2000" dirty="0"/>
              <a:t>and </a:t>
            </a:r>
            <a:r>
              <a:rPr lang="en-US" sz="2000" dirty="0" smtClean="0"/>
              <a:t>weight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Transistor, IC</a:t>
            </a:r>
            <a:endParaRPr lang="en-US" sz="1600" dirty="0"/>
          </a:p>
          <a:p>
            <a:pPr>
              <a:buFont typeface="Arial"/>
              <a:buChar char="•"/>
            </a:pPr>
            <a:r>
              <a:rPr lang="en-US" sz="2000" dirty="0" smtClean="0"/>
              <a:t>Operation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Multifunction, high speed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Multi-core, </a:t>
            </a:r>
            <a:r>
              <a:rPr lang="en-US" sz="1600" dirty="0" err="1" smtClean="0"/>
              <a:t>SoC</a:t>
            </a:r>
            <a:r>
              <a:rPr lang="en-US" sz="1600" dirty="0" smtClean="0"/>
              <a:t>, </a:t>
            </a:r>
            <a:r>
              <a:rPr lang="en-US" sz="1600" dirty="0" err="1" smtClean="0"/>
              <a:t>IoT</a:t>
            </a:r>
            <a:endParaRPr lang="en-US" sz="1600" dirty="0"/>
          </a:p>
          <a:p>
            <a:pPr>
              <a:buFont typeface="Arial"/>
              <a:buChar char="•"/>
            </a:pPr>
            <a:r>
              <a:rPr lang="en-US" sz="2000" dirty="0"/>
              <a:t>Power </a:t>
            </a:r>
            <a:r>
              <a:rPr lang="en-US" sz="2000" dirty="0" smtClean="0"/>
              <a:t>consumption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Low power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Shrinking size, low </a:t>
            </a:r>
            <a:r>
              <a:rPr lang="en-US" sz="1600" dirty="0" err="1" smtClean="0"/>
              <a:t>Vdd</a:t>
            </a:r>
            <a:endParaRPr lang="en-US" sz="1600" dirty="0" smtClean="0"/>
          </a:p>
          <a:p>
            <a:pPr lvl="1">
              <a:buFont typeface="Arial"/>
              <a:buChar char="•"/>
            </a:pPr>
            <a:r>
              <a:rPr lang="en-US" sz="1600" dirty="0" smtClean="0"/>
              <a:t>Dynamic voltage scaling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Operation modes: sleep, </a:t>
            </a:r>
          </a:p>
          <a:p>
            <a:pPr marL="457200" lvl="1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nap, doze, active</a:t>
            </a:r>
            <a:endParaRPr lang="en-US" sz="1600" dirty="0"/>
          </a:p>
          <a:p>
            <a:pPr>
              <a:buFont typeface="Arial"/>
              <a:buChar char="•"/>
            </a:pPr>
            <a:r>
              <a:rPr lang="en-US" sz="2000" dirty="0"/>
              <a:t>Power </a:t>
            </a:r>
            <a:r>
              <a:rPr lang="en-US" sz="2000" dirty="0" smtClean="0"/>
              <a:t>supply (?)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Major constraint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Significant proportion of size and weight </a:t>
            </a:r>
          </a:p>
          <a:p>
            <a:pPr lvl="1">
              <a:buFont typeface="Arial"/>
              <a:buChar char="•"/>
            </a:pPr>
            <a:r>
              <a:rPr lang="en-US" sz="1600" dirty="0" smtClean="0"/>
              <a:t>Regular recharge, replacement 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Content Placeholder 12" descr="comp_tech_batt.gi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8" b="-2016"/>
          <a:stretch/>
        </p:blipFill>
        <p:spPr>
          <a:xfrm>
            <a:off x="3923928" y="1712434"/>
            <a:ext cx="4968552" cy="3695902"/>
          </a:xfrm>
        </p:spPr>
      </p:pic>
    </p:spTree>
    <p:extLst>
      <p:ext uri="{BB962C8B-B14F-4D97-AF65-F5344CB8AC3E}">
        <p14:creationId xmlns:p14="http://schemas.microsoft.com/office/powerpoint/2010/main" val="222233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2670"/>
            <a:ext cx="8229600" cy="562074"/>
          </a:xfrm>
        </p:spPr>
        <p:txBody>
          <a:bodyPr/>
          <a:lstStyle/>
          <a:p>
            <a:r>
              <a:rPr lang="en-US" dirty="0" smtClean="0"/>
              <a:t>PMS: Input, Output Voltages</a:t>
            </a:r>
            <a:endParaRPr lang="en-US" dirty="0"/>
          </a:p>
        </p:txBody>
      </p:sp>
      <p:pic>
        <p:nvPicPr>
          <p:cNvPr id="9" name="Content Placeholder 8" descr="pms2_Vs_b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00" b="-15300"/>
          <a:stretch>
            <a:fillRect/>
          </a:stretch>
        </p:blipFill>
        <p:spPr>
          <a:xfrm>
            <a:off x="38328" y="1700521"/>
            <a:ext cx="4713412" cy="4609699"/>
          </a:xfrm>
        </p:spPr>
      </p:pic>
      <p:pic>
        <p:nvPicPr>
          <p:cNvPr id="8" name="Content Placeholder 7" descr="pms2_Vout_both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74" b="-15274"/>
          <a:stretch>
            <a:fillRect/>
          </a:stretch>
        </p:blipFill>
        <p:spPr>
          <a:xfrm>
            <a:off x="4355976" y="1663192"/>
            <a:ext cx="4752527" cy="4646128"/>
          </a:xfrm>
        </p:spPr>
      </p:pic>
    </p:spTree>
    <p:extLst>
      <p:ext uri="{BB962C8B-B14F-4D97-AF65-F5344CB8AC3E}">
        <p14:creationId xmlns:p14="http://schemas.microsoft.com/office/powerpoint/2010/main" val="393202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880" y="490662"/>
            <a:ext cx="8229600" cy="562074"/>
          </a:xfrm>
        </p:spPr>
        <p:txBody>
          <a:bodyPr/>
          <a:lstStyle/>
          <a:p>
            <a:r>
              <a:rPr lang="en-US" dirty="0" smtClean="0"/>
              <a:t>PMS: Diode currents</a:t>
            </a:r>
            <a:endParaRPr lang="en-US" dirty="0"/>
          </a:p>
        </p:txBody>
      </p:sp>
      <p:pic>
        <p:nvPicPr>
          <p:cNvPr id="4" name="Content Placeholder 3" descr="pms2_VIrect_both.pd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62" b="-4462"/>
          <a:stretch>
            <a:fillRect/>
          </a:stretch>
        </p:blipFill>
        <p:spPr>
          <a:xfrm>
            <a:off x="1691680" y="791895"/>
            <a:ext cx="5616624" cy="4581321"/>
          </a:xfrm>
        </p:spPr>
      </p:pic>
      <p:sp>
        <p:nvSpPr>
          <p:cNvPr id="10" name="Text Placeholder 8"/>
          <p:cNvSpPr txBox="1">
            <a:spLocks/>
          </p:cNvSpPr>
          <p:nvPr/>
        </p:nvSpPr>
        <p:spPr bwMode="auto">
          <a:xfrm>
            <a:off x="1259632" y="5157192"/>
            <a:ext cx="684076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Peak diode current asymmetrical, Ivin2 &gt; Ivin1</a:t>
            </a:r>
          </a:p>
          <a:p>
            <a:r>
              <a:rPr lang="en-US" sz="2000" dirty="0" smtClean="0"/>
              <a:t>Uneven resistive path from pad to rectifier inputs</a:t>
            </a:r>
          </a:p>
          <a:p>
            <a:r>
              <a:rPr lang="en-US" sz="2000" dirty="0" smtClean="0"/>
              <a:t>As in rectifier slight reverse current</a:t>
            </a:r>
          </a:p>
        </p:txBody>
      </p:sp>
    </p:spTree>
    <p:extLst>
      <p:ext uri="{BB962C8B-B14F-4D97-AF65-F5344CB8AC3E}">
        <p14:creationId xmlns:p14="http://schemas.microsoft.com/office/powerpoint/2010/main" val="303821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880" y="490662"/>
            <a:ext cx="8229600" cy="562074"/>
          </a:xfrm>
        </p:spPr>
        <p:txBody>
          <a:bodyPr/>
          <a:lstStyle/>
          <a:p>
            <a:r>
              <a:rPr lang="en-US" dirty="0" smtClean="0"/>
              <a:t>PMS: Performance</a:t>
            </a:r>
            <a:endParaRPr lang="en-US" dirty="0"/>
          </a:p>
        </p:txBody>
      </p:sp>
      <p:sp>
        <p:nvSpPr>
          <p:cNvPr id="10" name="Text Placeholder 8"/>
          <p:cNvSpPr txBox="1">
            <a:spLocks/>
          </p:cNvSpPr>
          <p:nvPr/>
        </p:nvSpPr>
        <p:spPr bwMode="auto">
          <a:xfrm>
            <a:off x="899592" y="3861048"/>
            <a:ext cx="684076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20 mV decrease in </a:t>
            </a:r>
            <a:r>
              <a:rPr lang="en-US" sz="2000" dirty="0" err="1" smtClean="0"/>
              <a:t>Vreg</a:t>
            </a:r>
            <a:r>
              <a:rPr lang="en-US" sz="2000" dirty="0" smtClean="0"/>
              <a:t>, pad resistance*</a:t>
            </a:r>
            <a:r>
              <a:rPr lang="en-US" sz="2000" dirty="0" err="1" smtClean="0"/>
              <a:t>Iload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Increased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pms</a:t>
            </a:r>
            <a:r>
              <a:rPr lang="en-US" sz="2000" dirty="0" smtClean="0"/>
              <a:t> in post layout</a:t>
            </a:r>
            <a:r>
              <a:rPr lang="en-US" sz="2000" baseline="-25000" dirty="0" smtClean="0"/>
              <a:t> </a:t>
            </a:r>
            <a:endParaRPr lang="en-US" sz="2000" dirty="0" smtClean="0"/>
          </a:p>
          <a:p>
            <a:r>
              <a:rPr lang="en-US" sz="2000" dirty="0" smtClean="0"/>
              <a:t>Reduced </a:t>
            </a:r>
            <a:r>
              <a:rPr lang="en-US" sz="2000" dirty="0" err="1" smtClean="0"/>
              <a:t>Irms</a:t>
            </a:r>
            <a:r>
              <a:rPr lang="en-US" sz="2000" dirty="0" smtClean="0"/>
              <a:t> and </a:t>
            </a:r>
            <a:r>
              <a:rPr lang="en-US" sz="2000" dirty="0" err="1" smtClean="0"/>
              <a:t>Vrec</a:t>
            </a:r>
            <a:endParaRPr lang="en-US" sz="2000" dirty="0" smtClean="0"/>
          </a:p>
        </p:txBody>
      </p:sp>
      <p:pic>
        <p:nvPicPr>
          <p:cNvPr id="5" name="Content Placeholder 4" descr="spec_pms.pd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6" b="-6586"/>
          <a:stretch>
            <a:fillRect/>
          </a:stretch>
        </p:blipFill>
        <p:spPr>
          <a:xfrm>
            <a:off x="1979712" y="980728"/>
            <a:ext cx="3888431" cy="2802197"/>
          </a:xfrm>
        </p:spPr>
      </p:pic>
    </p:spTree>
    <p:extLst>
      <p:ext uri="{BB962C8B-B14F-4D97-AF65-F5344CB8AC3E}">
        <p14:creationId xmlns:p14="http://schemas.microsoft.com/office/powerpoint/2010/main" val="284662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880" y="634678"/>
            <a:ext cx="8229600" cy="562074"/>
          </a:xfrm>
        </p:spPr>
        <p:txBody>
          <a:bodyPr/>
          <a:lstStyle/>
          <a:p>
            <a:r>
              <a:rPr lang="en-US" dirty="0" smtClean="0"/>
              <a:t>WPT System: Test bench</a:t>
            </a:r>
            <a:endParaRPr lang="en-US" dirty="0"/>
          </a:p>
        </p:txBody>
      </p:sp>
      <p:sp>
        <p:nvSpPr>
          <p:cNvPr id="10" name="Text Placeholder 8"/>
          <p:cNvSpPr txBox="1">
            <a:spLocks/>
          </p:cNvSpPr>
          <p:nvPr/>
        </p:nvSpPr>
        <p:spPr bwMode="auto">
          <a:xfrm>
            <a:off x="899592" y="1412776"/>
            <a:ext cx="684076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PMS + Transfer Link</a:t>
            </a:r>
          </a:p>
          <a:p>
            <a:r>
              <a:rPr lang="en-US" sz="2000" dirty="0" smtClean="0"/>
              <a:t>Replace </a:t>
            </a:r>
            <a:r>
              <a:rPr lang="en-US" sz="2000" dirty="0" err="1" smtClean="0"/>
              <a:t>balun</a:t>
            </a:r>
            <a:r>
              <a:rPr lang="en-US" sz="2000" dirty="0" smtClean="0"/>
              <a:t> in PMS test bench with </a:t>
            </a:r>
            <a:r>
              <a:rPr lang="en-US" sz="2000" i="1" dirty="0" smtClean="0"/>
              <a:t>resonance </a:t>
            </a:r>
          </a:p>
          <a:p>
            <a:pPr marL="0" indent="0">
              <a:buNone/>
            </a:pPr>
            <a:r>
              <a:rPr lang="en-US" sz="2000" i="1" dirty="0"/>
              <a:t> </a:t>
            </a:r>
            <a:r>
              <a:rPr lang="en-US" sz="2000" i="1" dirty="0" smtClean="0"/>
              <a:t>    inductive link</a:t>
            </a:r>
            <a:r>
              <a:rPr lang="en-US" sz="2000" dirty="0" smtClean="0"/>
              <a:t> model below</a:t>
            </a:r>
          </a:p>
          <a:p>
            <a:r>
              <a:rPr lang="en-US" sz="2000" dirty="0" smtClean="0"/>
              <a:t>L1, L2 and k from HFSS model</a:t>
            </a:r>
          </a:p>
          <a:p>
            <a:r>
              <a:rPr lang="en-US" sz="2000" dirty="0" smtClean="0"/>
              <a:t>Cp1, Cp2 and Cs1 from ADS tuning </a:t>
            </a:r>
          </a:p>
          <a:p>
            <a:r>
              <a:rPr lang="en-US" sz="2000" dirty="0" smtClean="0"/>
              <a:t>Gradually increased </a:t>
            </a:r>
            <a:r>
              <a:rPr lang="en-US" sz="2000" dirty="0" err="1" smtClean="0"/>
              <a:t>Vac</a:t>
            </a:r>
            <a:r>
              <a:rPr lang="en-US" sz="2000" dirty="0" smtClean="0"/>
              <a:t> till Vin1/Vin2 are 2.6 V</a:t>
            </a:r>
            <a:endParaRPr lang="en-US" sz="2000" dirty="0"/>
          </a:p>
        </p:txBody>
      </p:sp>
      <p:pic>
        <p:nvPicPr>
          <p:cNvPr id="4" name="Content Placeholder 3" descr="visio_res_ind_link.pd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80" b="-14880"/>
          <a:stretch>
            <a:fillRect/>
          </a:stretch>
        </p:blipFill>
        <p:spPr>
          <a:xfrm>
            <a:off x="1288435" y="3717032"/>
            <a:ext cx="6384710" cy="2520280"/>
          </a:xfrm>
        </p:spPr>
      </p:pic>
      <p:pic>
        <p:nvPicPr>
          <p:cNvPr id="7" name="Picture 6" descr="visio_funct_wp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476672"/>
            <a:ext cx="1775554" cy="79208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7118004" y="531895"/>
            <a:ext cx="1173766" cy="504056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4198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WPT System: Transfer Link</a:t>
            </a:r>
            <a:endParaRPr lang="en-US" dirty="0"/>
          </a:p>
        </p:txBody>
      </p:sp>
      <p:pic>
        <p:nvPicPr>
          <p:cNvPr id="12" name="Content Placeholder 11" descr="wpt_priVI_both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00" b="-15300"/>
          <a:stretch>
            <a:fillRect/>
          </a:stretch>
        </p:blipFill>
        <p:spPr>
          <a:xfrm>
            <a:off x="-108520" y="1772816"/>
            <a:ext cx="4741930" cy="4637588"/>
          </a:xfrm>
        </p:spPr>
      </p:pic>
      <p:pic>
        <p:nvPicPr>
          <p:cNvPr id="13" name="Content Placeholder 12" descr="wpt_inputs_both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74" b="-15274"/>
          <a:stretch>
            <a:fillRect/>
          </a:stretch>
        </p:blipFill>
        <p:spPr>
          <a:xfrm>
            <a:off x="4644008" y="1762611"/>
            <a:ext cx="4752528" cy="4646129"/>
          </a:xfrm>
        </p:spPr>
      </p:pic>
    </p:spTree>
    <p:extLst>
      <p:ext uri="{BB962C8B-B14F-4D97-AF65-F5344CB8AC3E}">
        <p14:creationId xmlns:p14="http://schemas.microsoft.com/office/powerpoint/2010/main" val="29059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WPT System: Performance</a:t>
            </a:r>
            <a:endParaRPr lang="en-US" dirty="0"/>
          </a:p>
        </p:txBody>
      </p:sp>
      <p:pic>
        <p:nvPicPr>
          <p:cNvPr id="5" name="Content Placeholder 4" descr="spec_wpt5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5" b="-2695"/>
          <a:stretch>
            <a:fillRect/>
          </a:stretch>
        </p:blipFill>
        <p:spPr>
          <a:xfrm>
            <a:off x="395536" y="1340768"/>
            <a:ext cx="4040188" cy="2016224"/>
          </a:xfrm>
        </p:spPr>
      </p:pic>
      <p:pic>
        <p:nvPicPr>
          <p:cNvPr id="6" name="Content Placeholder 5" descr="spec_wpt_all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15" b="-11815"/>
          <a:stretch>
            <a:fillRect/>
          </a:stretch>
        </p:blipFill>
        <p:spPr>
          <a:xfrm>
            <a:off x="4499992" y="1196752"/>
            <a:ext cx="4041775" cy="2088232"/>
          </a:xfrm>
        </p:spPr>
      </p:pic>
      <p:sp>
        <p:nvSpPr>
          <p:cNvPr id="9" name="Text Placeholder 8"/>
          <p:cNvSpPr txBox="1">
            <a:spLocks/>
          </p:cNvSpPr>
          <p:nvPr/>
        </p:nvSpPr>
        <p:spPr bwMode="auto">
          <a:xfrm>
            <a:off x="899592" y="3861048"/>
            <a:ext cx="684076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PMS in WPT same as in PMS only</a:t>
            </a:r>
          </a:p>
          <a:p>
            <a:r>
              <a:rPr lang="en-US" sz="2000" dirty="0" err="1" smtClean="0"/>
              <a:t>η</a:t>
            </a:r>
            <a:r>
              <a:rPr lang="en-US" sz="2000" baseline="-25000" dirty="0" err="1" smtClean="0"/>
              <a:t>wpt</a:t>
            </a:r>
            <a:r>
              <a:rPr lang="en-US" sz="2000" baseline="-25000" dirty="0" smtClean="0"/>
              <a:t>  </a:t>
            </a:r>
            <a:r>
              <a:rPr lang="en-US" sz="2000" dirty="0" smtClean="0"/>
              <a:t>=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link</a:t>
            </a:r>
            <a:r>
              <a:rPr lang="en-US" sz="2000" baseline="-25000" dirty="0" smtClean="0"/>
              <a:t>*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rect</a:t>
            </a:r>
            <a:r>
              <a:rPr lang="en-US" sz="2000" baseline="-25000" dirty="0" smtClean="0"/>
              <a:t>*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ldo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is slightly greater (57.8 % for 5mm)</a:t>
            </a:r>
          </a:p>
          <a:p>
            <a:r>
              <a:rPr lang="en-US" sz="2000" dirty="0" smtClean="0"/>
              <a:t> Increasing separation, decreasing k, decreasing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wpt</a:t>
            </a:r>
            <a:endParaRPr lang="en-US" sz="20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59472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620688"/>
            <a:ext cx="7696200" cy="574576"/>
          </a:xfrm>
        </p:spPr>
        <p:txBody>
          <a:bodyPr/>
          <a:lstStyle/>
          <a:p>
            <a:r>
              <a:rPr lang="en-US" dirty="0" smtClean="0"/>
              <a:t>Measurements: Lab Setup</a:t>
            </a:r>
            <a:endParaRPr lang="en-US" dirty="0"/>
          </a:p>
        </p:txBody>
      </p:sp>
      <p:pic>
        <p:nvPicPr>
          <p:cNvPr id="6" name="Content Placeholder 5" descr="setup_la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1" b="-5101"/>
          <a:stretch>
            <a:fillRect/>
          </a:stretch>
        </p:blipFill>
        <p:spPr>
          <a:xfrm rot="16200000">
            <a:off x="4448787" y="2153659"/>
            <a:ext cx="3528566" cy="5502835"/>
          </a:xfrm>
        </p:spPr>
      </p:pic>
      <p:pic>
        <p:nvPicPr>
          <p:cNvPr id="7" name="Picture 6" descr="micrograph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637789"/>
            <a:ext cx="2952328" cy="2743539"/>
          </a:xfrm>
          <a:prstGeom prst="rect">
            <a:avLst/>
          </a:prstGeom>
        </p:spPr>
      </p:pic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268760"/>
            <a:ext cx="756084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PMS Chip: CMOS 90nm 1P-</a:t>
            </a:r>
            <a:r>
              <a:rPr lang="en-US" sz="2000" dirty="0" smtClean="0"/>
              <a:t>9M, 2.5 V devices</a:t>
            </a:r>
            <a:endParaRPr lang="en-US" sz="2000" dirty="0" smtClean="0"/>
          </a:p>
          <a:p>
            <a:r>
              <a:rPr lang="en-US" sz="2000" dirty="0" smtClean="0"/>
              <a:t>PCBs: Test board, Primary and Secondary</a:t>
            </a:r>
          </a:p>
          <a:p>
            <a:r>
              <a:rPr lang="en-US" sz="2000" dirty="0" smtClean="0"/>
              <a:t>TGA 1244, Agilent 54624A, Agilent E3648A, </a:t>
            </a:r>
            <a:r>
              <a:rPr lang="en-US" sz="2000" dirty="0" err="1" smtClean="0"/>
              <a:t>Keithley</a:t>
            </a:r>
            <a:r>
              <a:rPr lang="en-US" sz="2000" dirty="0" smtClean="0"/>
              <a:t> 6514</a:t>
            </a:r>
          </a:p>
          <a:p>
            <a:r>
              <a:rPr lang="en-US" sz="2000" dirty="0" err="1" smtClean="0"/>
              <a:t>Matlab</a:t>
            </a:r>
            <a:r>
              <a:rPr lang="en-US" sz="2000" dirty="0" smtClean="0"/>
              <a:t>: control and process data</a:t>
            </a:r>
          </a:p>
        </p:txBody>
      </p:sp>
    </p:spTree>
    <p:extLst>
      <p:ext uri="{BB962C8B-B14F-4D97-AF65-F5344CB8AC3E}">
        <p14:creationId xmlns:p14="http://schemas.microsoft.com/office/powerpoint/2010/main" val="2995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Rectifier</a:t>
            </a:r>
            <a:endParaRPr lang="en-US" dirty="0"/>
          </a:p>
        </p:txBody>
      </p:sp>
      <p:pic>
        <p:nvPicPr>
          <p:cNvPr id="13" name="Content Placeholder 12" descr="rect_1ma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300" b="-15300"/>
          <a:stretch>
            <a:fillRect/>
          </a:stretch>
        </p:blipFill>
        <p:spPr>
          <a:xfrm>
            <a:off x="48699" y="2492896"/>
            <a:ext cx="4712199" cy="4608512"/>
          </a:xfrm>
        </p:spPr>
      </p:pic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24744"/>
            <a:ext cx="756084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On-board </a:t>
            </a:r>
            <a:r>
              <a:rPr lang="en-US" sz="2000" dirty="0" err="1" smtClean="0"/>
              <a:t>balun</a:t>
            </a:r>
            <a:r>
              <a:rPr lang="en-US" sz="2000" dirty="0" smtClean="0"/>
              <a:t> for Vin1 and Vin2</a:t>
            </a:r>
          </a:p>
          <a:p>
            <a:r>
              <a:rPr lang="en-US" sz="2000" dirty="0" smtClean="0"/>
              <a:t>Potentiometer as load at </a:t>
            </a:r>
            <a:r>
              <a:rPr lang="en-US" sz="2000" dirty="0" err="1" smtClean="0"/>
              <a:t>Vrec</a:t>
            </a:r>
            <a:endParaRPr lang="en-US" sz="2000" dirty="0" smtClean="0"/>
          </a:p>
          <a:p>
            <a:r>
              <a:rPr lang="en-US" sz="2000" dirty="0" smtClean="0"/>
              <a:t>Disable LDO(!)</a:t>
            </a:r>
          </a:p>
          <a:p>
            <a:r>
              <a:rPr lang="en-US" sz="2000" dirty="0" smtClean="0"/>
              <a:t>Drop in </a:t>
            </a:r>
            <a:r>
              <a:rPr lang="en-US" sz="2000" dirty="0" err="1" smtClean="0"/>
              <a:t>Vrec</a:t>
            </a:r>
            <a:r>
              <a:rPr lang="en-US" sz="2000" dirty="0" smtClean="0"/>
              <a:t>: bonding wire + PCB trace (+LDO conduction)</a:t>
            </a:r>
          </a:p>
          <a:p>
            <a:r>
              <a:rPr lang="en-US" sz="2000" dirty="0" smtClean="0"/>
              <a:t>Vin1 and Vin2 distorted</a:t>
            </a:r>
          </a:p>
        </p:txBody>
      </p:sp>
      <p:pic>
        <p:nvPicPr>
          <p:cNvPr id="14" name="Content Placeholder 13" descr="rect_10ma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74" b="-15274"/>
          <a:stretch>
            <a:fillRect/>
          </a:stretch>
        </p:blipFill>
        <p:spPr>
          <a:xfrm>
            <a:off x="4355975" y="2492585"/>
            <a:ext cx="4788025" cy="4680831"/>
          </a:xfrm>
        </p:spPr>
      </p:pic>
    </p:spTree>
    <p:extLst>
      <p:ext uri="{BB962C8B-B14F-4D97-AF65-F5344CB8AC3E}">
        <p14:creationId xmlns:p14="http://schemas.microsoft.com/office/powerpoint/2010/main" val="22399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</a:t>
            </a:r>
            <a:r>
              <a:rPr lang="en-US" sz="2800" dirty="0" smtClean="0"/>
              <a:t>Vin1 Vin2 distortion, why?</a:t>
            </a:r>
            <a:endParaRPr lang="en-US" sz="2800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96752"/>
            <a:ext cx="756084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Vin1 and Vin2 have peak and valley when diode is turning on and off </a:t>
            </a:r>
          </a:p>
          <a:p>
            <a:r>
              <a:rPr lang="en-US" sz="2000" dirty="0" smtClean="0"/>
              <a:t>How: parasitic inductance and capacitance @ HF</a:t>
            </a:r>
          </a:p>
          <a:p>
            <a:r>
              <a:rPr lang="en-US" sz="2000" dirty="0" smtClean="0"/>
              <a:t>Where:</a:t>
            </a:r>
          </a:p>
          <a:p>
            <a:pPr lvl="1"/>
            <a:r>
              <a:rPr lang="en-US" sz="1600" dirty="0" smtClean="0"/>
              <a:t>Inductance 	 : bonding wire + </a:t>
            </a:r>
            <a:r>
              <a:rPr lang="en-US" sz="1600" dirty="0" err="1" smtClean="0"/>
              <a:t>pcb</a:t>
            </a:r>
            <a:r>
              <a:rPr lang="en-US" sz="1600" dirty="0" smtClean="0"/>
              <a:t> trace</a:t>
            </a:r>
          </a:p>
          <a:p>
            <a:pPr lvl="1"/>
            <a:r>
              <a:rPr lang="en-US" sz="1600" dirty="0" smtClean="0"/>
              <a:t>Capacitance: probe + pad</a:t>
            </a:r>
          </a:p>
          <a:p>
            <a:r>
              <a:rPr lang="en-US" sz="2000" dirty="0" smtClean="0"/>
              <a:t>Effect: Multiple conduction + large reverse leakage </a:t>
            </a:r>
          </a:p>
        </p:txBody>
      </p:sp>
      <p:pic>
        <p:nvPicPr>
          <p:cNvPr id="5" name="Picture 4" descr="cad_with c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709934"/>
            <a:ext cx="5256584" cy="28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3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</a:t>
            </a:r>
            <a:r>
              <a:rPr lang="en-US" sz="2400" dirty="0" smtClean="0"/>
              <a:t>Rectifier with various load</a:t>
            </a:r>
            <a:endParaRPr lang="en-US" sz="2400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24744"/>
            <a:ext cx="7560840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Large ripples, increasing with heavier load</a:t>
            </a:r>
          </a:p>
          <a:p>
            <a:r>
              <a:rPr lang="en-US" sz="2000" dirty="0" smtClean="0"/>
              <a:t>Ripple frequency ≈ 35 </a:t>
            </a:r>
            <a:r>
              <a:rPr lang="en-US" sz="2000" dirty="0"/>
              <a:t>M</a:t>
            </a:r>
            <a:r>
              <a:rPr lang="en-US" sz="2000" dirty="0" smtClean="0"/>
              <a:t>Hz, more than twice input</a:t>
            </a:r>
          </a:p>
          <a:p>
            <a:endParaRPr lang="en-US" sz="2000" dirty="0" smtClean="0"/>
          </a:p>
          <a:p>
            <a:r>
              <a:rPr lang="en-US" sz="2000" dirty="0" smtClean="0"/>
              <a:t>Parasitic effect</a:t>
            </a:r>
          </a:p>
          <a:p>
            <a:pPr lvl="1"/>
            <a:r>
              <a:rPr lang="en-US" sz="1600" dirty="0" smtClean="0"/>
              <a:t>Multiple conduction</a:t>
            </a:r>
          </a:p>
          <a:p>
            <a:pPr lvl="1"/>
            <a:r>
              <a:rPr lang="en-US" sz="1600" dirty="0" smtClean="0"/>
              <a:t>Large reverse leakage</a:t>
            </a:r>
          </a:p>
          <a:p>
            <a:r>
              <a:rPr lang="en-US" sz="2000" dirty="0" smtClean="0"/>
              <a:t>Substrate contacts</a:t>
            </a:r>
          </a:p>
          <a:p>
            <a:r>
              <a:rPr lang="en-US" sz="2000" dirty="0" smtClean="0"/>
              <a:t>Capacitive coupling</a:t>
            </a:r>
          </a:p>
          <a:p>
            <a:pPr lvl="1"/>
            <a:r>
              <a:rPr lang="en-US" sz="1600" dirty="0" err="1" smtClean="0"/>
              <a:t>Vrec</a:t>
            </a:r>
            <a:r>
              <a:rPr lang="en-US" sz="1600" dirty="0" smtClean="0"/>
              <a:t> over Vin1 and </a:t>
            </a:r>
          </a:p>
          <a:p>
            <a:pPr marL="457200" lvl="1" indent="0">
              <a:buNone/>
            </a:pPr>
            <a:r>
              <a:rPr lang="en-US" sz="1600" dirty="0"/>
              <a:t> </a:t>
            </a:r>
            <a:r>
              <a:rPr lang="en-US" sz="1600" dirty="0" smtClean="0"/>
              <a:t>    Vin2 in layout </a:t>
            </a:r>
            <a:endParaRPr lang="en-US" sz="1600" dirty="0"/>
          </a:p>
          <a:p>
            <a:pPr marL="514350" lvl="1" indent="0">
              <a:buNone/>
            </a:pPr>
            <a:endParaRPr lang="en-US" sz="1600" dirty="0" smtClean="0"/>
          </a:p>
          <a:p>
            <a:pPr lvl="2"/>
            <a:endParaRPr lang="en-US" sz="1200" dirty="0" smtClean="0"/>
          </a:p>
        </p:txBody>
      </p:sp>
      <p:pic>
        <p:nvPicPr>
          <p:cNvPr id="5" name="Content Placeholder 4" descr="rect_load_sweep.pdf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3" r="4813"/>
          <a:stretch/>
        </p:blipFill>
        <p:spPr>
          <a:xfrm>
            <a:off x="3420467" y="2015562"/>
            <a:ext cx="5400005" cy="4474524"/>
          </a:xfrm>
        </p:spPr>
      </p:pic>
    </p:spTree>
    <p:extLst>
      <p:ext uri="{BB962C8B-B14F-4D97-AF65-F5344CB8AC3E}">
        <p14:creationId xmlns:p14="http://schemas.microsoft.com/office/powerpoint/2010/main" val="375057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574576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1600" y="1628800"/>
            <a:ext cx="3771900" cy="4114800"/>
          </a:xfrm>
        </p:spPr>
        <p:txBody>
          <a:bodyPr/>
          <a:lstStyle/>
          <a:p>
            <a:r>
              <a:rPr lang="en-US" sz="2000" dirty="0" smtClean="0"/>
              <a:t>Power supply/Battery</a:t>
            </a:r>
          </a:p>
          <a:p>
            <a:pPr lvl="1"/>
            <a:r>
              <a:rPr lang="en-US" sz="1600" dirty="0" smtClean="0"/>
              <a:t>Volumetric energy density</a:t>
            </a:r>
          </a:p>
          <a:p>
            <a:pPr lvl="1"/>
            <a:r>
              <a:rPr lang="en-US" sz="1600" dirty="0" smtClean="0"/>
              <a:t>Gravimetric energy density</a:t>
            </a:r>
          </a:p>
          <a:p>
            <a:pPr lvl="1"/>
            <a:r>
              <a:rPr lang="en-US" sz="1600" dirty="0" smtClean="0"/>
              <a:t>Reduced self discharge </a:t>
            </a:r>
          </a:p>
          <a:p>
            <a:pPr lvl="1"/>
            <a:r>
              <a:rPr lang="en-US" sz="1600" dirty="0" smtClean="0"/>
              <a:t>Increased charge cycle</a:t>
            </a:r>
          </a:p>
          <a:p>
            <a:r>
              <a:rPr lang="en-US" sz="2000" dirty="0" smtClean="0"/>
              <a:t>Lithium</a:t>
            </a:r>
            <a:r>
              <a:rPr lang="en-US" sz="2000" dirty="0"/>
              <a:t>-</a:t>
            </a:r>
            <a:r>
              <a:rPr lang="en-US" sz="2000" dirty="0" smtClean="0"/>
              <a:t>ion battery mostly used</a:t>
            </a:r>
          </a:p>
          <a:p>
            <a:r>
              <a:rPr lang="en-US" sz="2000" dirty="0" smtClean="0"/>
              <a:t>Research (MORE ON IT)</a:t>
            </a:r>
          </a:p>
          <a:p>
            <a:r>
              <a:rPr lang="en-US" sz="2000" dirty="0" smtClean="0"/>
              <a:t>Energy Harvesting</a:t>
            </a:r>
          </a:p>
          <a:p>
            <a:pPr lvl="1"/>
            <a:r>
              <a:rPr lang="en-US" sz="1600" dirty="0" smtClean="0"/>
              <a:t>Ambient energy source</a:t>
            </a:r>
          </a:p>
          <a:p>
            <a:r>
              <a:rPr lang="en-US" sz="2000" dirty="0" smtClean="0"/>
              <a:t>Wireless Power Transfer</a:t>
            </a:r>
          </a:p>
          <a:p>
            <a:pPr lvl="1"/>
            <a:r>
              <a:rPr lang="en-US" sz="1600" dirty="0" smtClean="0"/>
              <a:t>Available reliable source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7" name="Content Placeholder 6" descr="li-ion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45" b="-45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033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8229600" cy="1143000"/>
          </a:xfrm>
        </p:spPr>
        <p:txBody>
          <a:bodyPr/>
          <a:lstStyle/>
          <a:p>
            <a:r>
              <a:rPr lang="en-US" dirty="0" smtClean="0"/>
              <a:t>Measurements: </a:t>
            </a:r>
            <a:r>
              <a:rPr lang="en-US" sz="2400" dirty="0" smtClean="0"/>
              <a:t>Rectifier performance </a:t>
            </a:r>
            <a:endParaRPr lang="en-US" sz="2400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683568" y="3717032"/>
            <a:ext cx="7416824" cy="1899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VCE good, PCE reduced</a:t>
            </a:r>
          </a:p>
          <a:p>
            <a:r>
              <a:rPr lang="en-US" sz="2000" dirty="0" smtClean="0"/>
              <a:t>Input current, use of series current sense resistor</a:t>
            </a:r>
          </a:p>
          <a:p>
            <a:r>
              <a:rPr lang="en-US" sz="2000" dirty="0" smtClean="0"/>
              <a:t>Pin: time integral of product of instantaneous input voltage and current average over that time</a:t>
            </a:r>
          </a:p>
        </p:txBody>
      </p:sp>
      <p:pic>
        <p:nvPicPr>
          <p:cNvPr id="4" name="Content Placeholder 3" descr="spec_rect_meas.pdf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57" b="-1157"/>
          <a:stretch>
            <a:fillRect/>
          </a:stretch>
        </p:blipFill>
        <p:spPr>
          <a:xfrm>
            <a:off x="1979712" y="1268760"/>
            <a:ext cx="4041775" cy="2160240"/>
          </a:xfrm>
        </p:spPr>
      </p:pic>
    </p:spTree>
    <p:extLst>
      <p:ext uri="{BB962C8B-B14F-4D97-AF65-F5344CB8AC3E}">
        <p14:creationId xmlns:p14="http://schemas.microsoft.com/office/powerpoint/2010/main" val="183438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LDO</a:t>
            </a:r>
            <a:endParaRPr lang="en-US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24744"/>
            <a:ext cx="756084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On-board </a:t>
            </a:r>
            <a:r>
              <a:rPr lang="en-US" sz="2000" dirty="0" err="1" smtClean="0"/>
              <a:t>Vref</a:t>
            </a:r>
            <a:r>
              <a:rPr lang="en-US" sz="2000" dirty="0" smtClean="0"/>
              <a:t> and biases</a:t>
            </a:r>
          </a:p>
          <a:p>
            <a:r>
              <a:rPr lang="en-US" sz="2000" dirty="0" smtClean="0"/>
              <a:t>Potentiometer as load at </a:t>
            </a:r>
            <a:r>
              <a:rPr lang="en-US" sz="2000" dirty="0" err="1" smtClean="0"/>
              <a:t>Vreg</a:t>
            </a:r>
            <a:endParaRPr lang="en-US" sz="2000" dirty="0" smtClean="0"/>
          </a:p>
          <a:p>
            <a:r>
              <a:rPr lang="en-US" sz="2000" dirty="0" smtClean="0"/>
              <a:t>Disable rectifier(!)</a:t>
            </a:r>
          </a:p>
          <a:p>
            <a:r>
              <a:rPr lang="en-US" sz="2000" dirty="0" smtClean="0"/>
              <a:t>Minimum Vin ≈ 2.45 V</a:t>
            </a:r>
          </a:p>
          <a:p>
            <a:r>
              <a:rPr lang="en-US" sz="2000" dirty="0" smtClean="0"/>
              <a:t>Current offset 4 mA, are diodes really off?</a:t>
            </a:r>
          </a:p>
        </p:txBody>
      </p:sp>
      <p:pic>
        <p:nvPicPr>
          <p:cNvPr id="11" name="Content Placeholder 10" descr="ldo_iload_sweep.pdf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 t="-157" b="-223"/>
          <a:stretch/>
        </p:blipFill>
        <p:spPr>
          <a:xfrm>
            <a:off x="4470723" y="2925001"/>
            <a:ext cx="4627344" cy="3528335"/>
          </a:xfrm>
        </p:spPr>
      </p:pic>
      <p:pic>
        <p:nvPicPr>
          <p:cNvPr id="10" name="Content Placeholder 9" descr="ldo_vin_sweep.pd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t="-62" r="7462" b="-136"/>
          <a:stretch/>
        </p:blipFill>
        <p:spPr>
          <a:xfrm>
            <a:off x="190501" y="2918932"/>
            <a:ext cx="4237484" cy="3534404"/>
          </a:xfrm>
        </p:spPr>
      </p:pic>
    </p:spTree>
    <p:extLst>
      <p:ext uri="{BB962C8B-B14F-4D97-AF65-F5344CB8AC3E}">
        <p14:creationId xmlns:p14="http://schemas.microsoft.com/office/powerpoint/2010/main" val="296317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PMS</a:t>
            </a:r>
            <a:endParaRPr lang="en-US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96752"/>
            <a:ext cx="756084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Minimum Vin ≈ 2.45 V i.e. for </a:t>
            </a:r>
            <a:r>
              <a:rPr lang="en-US" sz="2000" dirty="0" smtClean="0"/>
              <a:t>light</a:t>
            </a:r>
            <a:r>
              <a:rPr lang="en-US" sz="2000" dirty="0" smtClean="0"/>
              <a:t> </a:t>
            </a:r>
            <a:r>
              <a:rPr lang="en-US" sz="2000" dirty="0" smtClean="0"/>
              <a:t>load</a:t>
            </a:r>
            <a:endParaRPr lang="en-US" sz="2000" dirty="0" smtClean="0"/>
          </a:p>
          <a:p>
            <a:r>
              <a:rPr lang="en-US" sz="2000" dirty="0" smtClean="0"/>
              <a:t>But for 10 mA load, </a:t>
            </a:r>
            <a:r>
              <a:rPr lang="en-US" sz="2000" dirty="0" err="1" smtClean="0"/>
              <a:t>Vrec</a:t>
            </a:r>
            <a:r>
              <a:rPr lang="en-US" sz="2000" dirty="0" smtClean="0"/>
              <a:t> = 2.17 V</a:t>
            </a:r>
          </a:p>
          <a:p>
            <a:r>
              <a:rPr lang="en-US" sz="2000" dirty="0" smtClean="0"/>
              <a:t>PMS with LDO sanity check only, rectifier only as PMS ahead</a:t>
            </a:r>
          </a:p>
        </p:txBody>
      </p:sp>
      <p:pic>
        <p:nvPicPr>
          <p:cNvPr id="5" name="Content Placeholder 4" descr="pms_test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1094" r="7128" b="207"/>
          <a:stretch/>
        </p:blipFill>
        <p:spPr>
          <a:xfrm>
            <a:off x="1547664" y="2492896"/>
            <a:ext cx="5020050" cy="4215679"/>
          </a:xfrm>
        </p:spPr>
      </p:pic>
    </p:spTree>
    <p:extLst>
      <p:ext uri="{BB962C8B-B14F-4D97-AF65-F5344CB8AC3E}">
        <p14:creationId xmlns:p14="http://schemas.microsoft.com/office/powerpoint/2010/main" val="124219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WPT 5mm coupling</a:t>
            </a:r>
            <a:endParaRPr lang="en-US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24744"/>
            <a:ext cx="756084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Resonant primary aligned over resonant secondary at 5 mm</a:t>
            </a:r>
          </a:p>
          <a:p>
            <a:r>
              <a:rPr lang="en-US" sz="2000" dirty="0" smtClean="0"/>
              <a:t>Potentiometer as load at </a:t>
            </a:r>
            <a:r>
              <a:rPr lang="en-US" sz="2000" dirty="0" err="1" smtClean="0"/>
              <a:t>Vrec</a:t>
            </a:r>
            <a:endParaRPr lang="en-US" sz="2000" dirty="0" smtClean="0"/>
          </a:p>
          <a:p>
            <a:r>
              <a:rPr lang="en-US" sz="2000" dirty="0" smtClean="0"/>
              <a:t>Primary current lags more in phase with voltage</a:t>
            </a:r>
          </a:p>
        </p:txBody>
      </p:sp>
      <p:pic>
        <p:nvPicPr>
          <p:cNvPr id="5" name="Content Placeholder 4" descr="wpt5_vs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" t="68" r="7584" b="-211"/>
          <a:stretch/>
        </p:blipFill>
        <p:spPr>
          <a:xfrm>
            <a:off x="107504" y="2516528"/>
            <a:ext cx="4176464" cy="3576768"/>
          </a:xfrm>
        </p:spPr>
      </p:pic>
      <p:pic>
        <p:nvPicPr>
          <p:cNvPr id="6" name="Content Placeholder 5" descr="wpt5_current_pri_2.pdf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" t="-214" b="109"/>
          <a:stretch/>
        </p:blipFill>
        <p:spPr>
          <a:xfrm>
            <a:off x="4427984" y="2492896"/>
            <a:ext cx="4674051" cy="3600400"/>
          </a:xfrm>
        </p:spPr>
      </p:pic>
    </p:spTree>
    <p:extLst>
      <p:ext uri="{BB962C8B-B14F-4D97-AF65-F5344CB8AC3E}">
        <p14:creationId xmlns:p14="http://schemas.microsoft.com/office/powerpoint/2010/main" val="157024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</a:t>
            </a:r>
            <a:r>
              <a:rPr lang="en-US" sz="2400" dirty="0" smtClean="0"/>
              <a:t>WPT 5mm coupling performance </a:t>
            </a:r>
            <a:endParaRPr lang="en-US" sz="2400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1043608" y="3429000"/>
            <a:ext cx="756084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Decreased </a:t>
            </a:r>
            <a:r>
              <a:rPr lang="en-US" sz="2000" dirty="0" smtClean="0"/>
              <a:t>measured </a:t>
            </a:r>
            <a:r>
              <a:rPr lang="en-US" sz="2000" dirty="0" err="1" smtClean="0"/>
              <a:t>η</a:t>
            </a:r>
            <a:r>
              <a:rPr lang="en-US" sz="2000" baseline="-25000" dirty="0" err="1" smtClean="0"/>
              <a:t>wpt</a:t>
            </a:r>
            <a:endParaRPr lang="en-US" sz="2000" baseline="-25000" dirty="0" smtClean="0"/>
          </a:p>
          <a:p>
            <a:pPr lvl="1"/>
            <a:r>
              <a:rPr lang="en-US" sz="1600" dirty="0" smtClean="0"/>
              <a:t>Parasitic affect in rectifier inputs</a:t>
            </a:r>
            <a:endParaRPr lang="en-US" sz="1600" dirty="0"/>
          </a:p>
          <a:p>
            <a:pPr lvl="1"/>
            <a:r>
              <a:rPr lang="en-US" sz="1600" dirty="0" smtClean="0"/>
              <a:t>Non-optimal resonance</a:t>
            </a:r>
          </a:p>
          <a:p>
            <a:pPr lvl="2"/>
            <a:r>
              <a:rPr lang="en-US" sz="1200" dirty="0" smtClean="0"/>
              <a:t>Load variation, rectifier non-linear load</a:t>
            </a:r>
          </a:p>
          <a:p>
            <a:pPr lvl="2"/>
            <a:r>
              <a:rPr lang="en-US" sz="1200" dirty="0" smtClean="0"/>
              <a:t>Separation distance inaccuracy</a:t>
            </a:r>
          </a:p>
          <a:p>
            <a:pPr lvl="2"/>
            <a:r>
              <a:rPr lang="en-US" sz="1200" dirty="0" smtClean="0"/>
              <a:t>Misalignment </a:t>
            </a:r>
          </a:p>
          <a:p>
            <a:pPr lvl="2"/>
            <a:endParaRPr lang="en-US" sz="1200" dirty="0" smtClean="0"/>
          </a:p>
        </p:txBody>
      </p:sp>
      <p:pic>
        <p:nvPicPr>
          <p:cNvPr id="7" name="Content Placeholder 6" descr="spec_wpt5_meas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8" t="-3540" r="-828" b="-2191"/>
          <a:stretch/>
        </p:blipFill>
        <p:spPr>
          <a:xfrm>
            <a:off x="1907704" y="1196752"/>
            <a:ext cx="5057266" cy="2016224"/>
          </a:xfrm>
        </p:spPr>
      </p:pic>
    </p:spTree>
    <p:extLst>
      <p:ext uri="{BB962C8B-B14F-4D97-AF65-F5344CB8AC3E}">
        <p14:creationId xmlns:p14="http://schemas.microsoft.com/office/powerpoint/2010/main" val="1195571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Measurements: </a:t>
            </a:r>
            <a:r>
              <a:rPr lang="en-US" sz="2400" dirty="0" smtClean="0"/>
              <a:t>WPT all coupling performance</a:t>
            </a:r>
            <a:endParaRPr lang="en-US" sz="2400" dirty="0"/>
          </a:p>
        </p:txBody>
      </p:sp>
      <p:sp>
        <p:nvSpPr>
          <p:cNvPr id="8" name="Text Placeholder 8"/>
          <p:cNvSpPr txBox="1">
            <a:spLocks/>
          </p:cNvSpPr>
          <p:nvPr/>
        </p:nvSpPr>
        <p:spPr bwMode="auto">
          <a:xfrm>
            <a:off x="539552" y="1196752"/>
            <a:ext cx="756084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Increase coupling distance, less loading to primary, less current, higher input voltage</a:t>
            </a:r>
          </a:p>
          <a:p>
            <a:r>
              <a:rPr lang="en-US" sz="2000" dirty="0" smtClean="0"/>
              <a:t>10 mm distance almost open load, very weak coupling</a:t>
            </a:r>
          </a:p>
          <a:p>
            <a:r>
              <a:rPr lang="en-US" sz="2000" dirty="0" smtClean="0"/>
              <a:t>Weak coupling: link optimization should be done together with rectifier and LDO(!), new technique </a:t>
            </a:r>
          </a:p>
        </p:txBody>
      </p:sp>
      <p:pic>
        <p:nvPicPr>
          <p:cNvPr id="7" name="Content Placeholder 6" descr="wpt_all_pri_VI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t="-1432" b="-811"/>
          <a:stretch/>
        </p:blipFill>
        <p:spPr>
          <a:xfrm>
            <a:off x="128677" y="3068960"/>
            <a:ext cx="4515331" cy="3616294"/>
          </a:xfrm>
        </p:spPr>
      </p:pic>
      <p:pic>
        <p:nvPicPr>
          <p:cNvPr id="9" name="Content Placeholder 8" descr="spec_wpt_all_meas.pdf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12" b="-2247"/>
          <a:stretch/>
        </p:blipFill>
        <p:spPr>
          <a:xfrm>
            <a:off x="4645025" y="3950635"/>
            <a:ext cx="4294591" cy="1638605"/>
          </a:xfrm>
        </p:spPr>
      </p:pic>
    </p:spTree>
    <p:extLst>
      <p:ext uri="{BB962C8B-B14F-4D97-AF65-F5344CB8AC3E}">
        <p14:creationId xmlns:p14="http://schemas.microsoft.com/office/powerpoint/2010/main" val="10276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4704"/>
            <a:ext cx="7696200" cy="574576"/>
          </a:xfrm>
        </p:spPr>
        <p:txBody>
          <a:bodyPr/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484784"/>
            <a:ext cx="7696200" cy="4608512"/>
          </a:xfrm>
        </p:spPr>
        <p:txBody>
          <a:bodyPr/>
          <a:lstStyle/>
          <a:p>
            <a:r>
              <a:rPr lang="en-US" sz="2000" dirty="0" smtClean="0"/>
              <a:t>WPT implementable in 90nm</a:t>
            </a:r>
          </a:p>
          <a:p>
            <a:r>
              <a:rPr lang="en-US" sz="2000" dirty="0" smtClean="0"/>
              <a:t>Simulation result backed by measurement</a:t>
            </a:r>
          </a:p>
          <a:p>
            <a:r>
              <a:rPr lang="en-US" sz="2000" dirty="0" smtClean="0"/>
              <a:t>Component architecture and design choices meet the requirements </a:t>
            </a:r>
          </a:p>
          <a:p>
            <a:r>
              <a:rPr lang="en-US" sz="2000" dirty="0" smtClean="0"/>
              <a:t>Issues mostly on layout</a:t>
            </a:r>
          </a:p>
          <a:p>
            <a:endParaRPr lang="en-US" sz="2000" dirty="0" smtClean="0"/>
          </a:p>
          <a:p>
            <a:r>
              <a:rPr lang="en-US" sz="2000" dirty="0" smtClean="0"/>
              <a:t>What can be improved:</a:t>
            </a:r>
          </a:p>
          <a:p>
            <a:pPr lvl="1"/>
            <a:r>
              <a:rPr lang="en-US" sz="1600" dirty="0" smtClean="0"/>
              <a:t>Device size: chip area, PVT variation</a:t>
            </a:r>
          </a:p>
          <a:p>
            <a:pPr lvl="1"/>
            <a:r>
              <a:rPr lang="en-US" sz="1600" dirty="0" smtClean="0"/>
              <a:t>Layout: wider guard ring, many many substrate contacts, separate grounds, even resistive paths, capacitive coupling, large pass device</a:t>
            </a:r>
          </a:p>
          <a:p>
            <a:pPr lvl="1"/>
            <a:r>
              <a:rPr lang="en-US" sz="1600" dirty="0" smtClean="0"/>
              <a:t>Inductive Link: resonance shift, non-optimal resonance </a:t>
            </a:r>
          </a:p>
          <a:p>
            <a:pPr lvl="1"/>
            <a:r>
              <a:rPr lang="en-US" sz="1600" dirty="0" smtClean="0"/>
              <a:t>PCB: proper coupling caps, symmetrical traces, test friendly</a:t>
            </a:r>
          </a:p>
          <a:p>
            <a:pPr lvl="1"/>
            <a:r>
              <a:rPr lang="en-US" sz="1600" dirty="0" smtClean="0"/>
              <a:t>Test bench: inclusion of all parasitic, power down switches </a:t>
            </a:r>
          </a:p>
          <a:p>
            <a:pPr lvl="1"/>
            <a:r>
              <a:rPr lang="en-US" sz="1600" dirty="0" smtClean="0"/>
              <a:t>Time management: more on layout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327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574576"/>
          </a:xfrm>
        </p:spPr>
        <p:txBody>
          <a:bodyPr/>
          <a:lstStyle/>
          <a:p>
            <a:r>
              <a:rPr lang="en-US" dirty="0" smtClean="0"/>
              <a:t>Future Works: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1556792"/>
            <a:ext cx="7696200" cy="4114800"/>
          </a:xfrm>
        </p:spPr>
        <p:txBody>
          <a:bodyPr/>
          <a:lstStyle/>
          <a:p>
            <a:r>
              <a:rPr lang="en-US" dirty="0" smtClean="0"/>
              <a:t>Application specific design: </a:t>
            </a:r>
          </a:p>
          <a:p>
            <a:pPr lvl="1"/>
            <a:r>
              <a:rPr lang="en-US" dirty="0" smtClean="0"/>
              <a:t>Address the issues first</a:t>
            </a:r>
          </a:p>
          <a:p>
            <a:pPr lvl="1"/>
            <a:r>
              <a:rPr lang="en-US" dirty="0" smtClean="0"/>
              <a:t>Integrate OVP</a:t>
            </a:r>
            <a:r>
              <a:rPr lang="en-US" dirty="0"/>
              <a:t> </a:t>
            </a:r>
            <a:r>
              <a:rPr lang="en-US" dirty="0" smtClean="0"/>
              <a:t>and BGR</a:t>
            </a:r>
          </a:p>
          <a:p>
            <a:r>
              <a:rPr lang="en-US" dirty="0" smtClean="0"/>
              <a:t>Independent WPT system</a:t>
            </a:r>
          </a:p>
          <a:p>
            <a:pPr lvl="1"/>
            <a:r>
              <a:rPr lang="en-US" dirty="0" smtClean="0"/>
              <a:t>PTU </a:t>
            </a:r>
          </a:p>
          <a:p>
            <a:pPr lvl="1"/>
            <a:r>
              <a:rPr lang="en-US" dirty="0" smtClean="0"/>
              <a:t>Communication and transfer protocol</a:t>
            </a:r>
          </a:p>
        </p:txBody>
      </p:sp>
    </p:spTree>
    <p:extLst>
      <p:ext uri="{BB962C8B-B14F-4D97-AF65-F5344CB8AC3E}">
        <p14:creationId xmlns:p14="http://schemas.microsoft.com/office/powerpoint/2010/main" val="376706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2492896"/>
            <a:ext cx="7416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Snell Roundhand Black"/>
                <a:cs typeface="Snell Roundhand Black"/>
              </a:rPr>
              <a:t>Thank You</a:t>
            </a:r>
            <a:endParaRPr lang="en-US" sz="6000" dirty="0">
              <a:latin typeface="Snell Roundhand Black"/>
              <a:cs typeface="Snell Roundhand Black"/>
            </a:endParaRPr>
          </a:p>
        </p:txBody>
      </p:sp>
    </p:spTree>
    <p:extLst>
      <p:ext uri="{BB962C8B-B14F-4D97-AF65-F5344CB8AC3E}">
        <p14:creationId xmlns:p14="http://schemas.microsoft.com/office/powerpoint/2010/main" val="247883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562074"/>
          </a:xfrm>
        </p:spPr>
        <p:txBody>
          <a:bodyPr/>
          <a:lstStyle/>
          <a:p>
            <a:r>
              <a:rPr lang="en-US" dirty="0" smtClean="0"/>
              <a:t>Component Design: Rectifier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67544" y="2060848"/>
            <a:ext cx="4040188" cy="864096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endParaRPr lang="en-US" sz="1600" b="0" dirty="0" smtClean="0"/>
          </a:p>
          <a:p>
            <a:pPr marL="342900" indent="-342900">
              <a:buFont typeface="Arial"/>
              <a:buChar char="•"/>
            </a:pPr>
            <a:endParaRPr lang="en-US" sz="1600" b="0" dirty="0"/>
          </a:p>
          <a:p>
            <a:pPr marL="342900" indent="-342900">
              <a:buFont typeface="Arial"/>
              <a:buChar char="•"/>
            </a:pPr>
            <a:endParaRPr lang="en-US" sz="1600" b="0" dirty="0" smtClean="0"/>
          </a:p>
          <a:p>
            <a:pPr marL="342900" indent="-342900">
              <a:buFont typeface="Arial"/>
              <a:buChar char="•"/>
            </a:pPr>
            <a:endParaRPr lang="en-US" sz="1600" b="0" dirty="0"/>
          </a:p>
          <a:p>
            <a:pPr marL="342900" indent="-342900">
              <a:buFont typeface="Arial"/>
              <a:buChar char="•"/>
            </a:pPr>
            <a:endParaRPr lang="en-US" sz="1600" b="0" dirty="0" smtClean="0"/>
          </a:p>
          <a:p>
            <a:r>
              <a:rPr lang="en-US" sz="2000" u="sng" dirty="0" smtClean="0"/>
              <a:t>Literature</a:t>
            </a:r>
            <a:r>
              <a:rPr lang="en-US" sz="1600" b="0" u="sng" dirty="0" smtClean="0"/>
              <a:t>:</a:t>
            </a:r>
          </a:p>
          <a:p>
            <a:endParaRPr lang="en-US" sz="1600" b="0" u="sng" dirty="0"/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Full wave bridge rectifier </a:t>
            </a:r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Diode connected </a:t>
            </a:r>
            <a:r>
              <a:rPr lang="en-US" sz="1600" b="0" dirty="0" err="1" smtClean="0"/>
              <a:t>MOSes</a:t>
            </a:r>
            <a:endParaRPr lang="en-US" sz="1600" b="0" dirty="0" smtClean="0"/>
          </a:p>
          <a:p>
            <a:pPr marL="342900" indent="-342900">
              <a:buFont typeface="Arial"/>
              <a:buChar char="•"/>
            </a:pPr>
            <a:r>
              <a:rPr lang="en-US" sz="1600" b="0" dirty="0" smtClean="0"/>
              <a:t>Voltage drop 2V</a:t>
            </a:r>
            <a:r>
              <a:rPr lang="en-US" sz="1600" b="0" baseline="-25000" dirty="0" smtClean="0"/>
              <a:t>th </a:t>
            </a:r>
            <a:r>
              <a:rPr lang="en-US" sz="1600" b="0" dirty="0" smtClean="0"/>
              <a:t>+ conduction drop</a:t>
            </a:r>
            <a:endParaRPr lang="en-US" sz="1600" b="0" baseline="-25000" dirty="0"/>
          </a:p>
        </p:txBody>
      </p:sp>
      <p:pic>
        <p:nvPicPr>
          <p:cNvPr id="5" name="Content Placeholder 4" descr="visio_gate_cc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48" b="-9848"/>
          <a:stretch>
            <a:fillRect/>
          </a:stretch>
        </p:blipFill>
        <p:spPr>
          <a:xfrm>
            <a:off x="457200" y="2862088"/>
            <a:ext cx="4040188" cy="3951288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4008" y="1988840"/>
            <a:ext cx="4041775" cy="1152128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Gate cross coupled full wave bridge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Diode connected </a:t>
            </a:r>
            <a:r>
              <a:rPr lang="en-US" sz="1600" b="0" dirty="0" err="1" smtClean="0"/>
              <a:t>nMOS</a:t>
            </a:r>
            <a:r>
              <a:rPr lang="en-US" sz="1600" b="0" dirty="0" smtClean="0"/>
              <a:t> and gate cross coupled </a:t>
            </a:r>
            <a:r>
              <a:rPr lang="en-US" sz="1600" b="0" dirty="0" err="1" smtClean="0"/>
              <a:t>pMOS</a:t>
            </a:r>
            <a:endParaRPr lang="en-US" sz="1600" b="0" dirty="0" smtClean="0"/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Voltage drop </a:t>
            </a:r>
            <a:r>
              <a:rPr lang="en-US" sz="1600" b="0" dirty="0" err="1" smtClean="0"/>
              <a:t>V</a:t>
            </a:r>
            <a:r>
              <a:rPr lang="en-US" sz="1600" b="0" baseline="-25000" dirty="0" err="1" smtClean="0"/>
              <a:t>th</a:t>
            </a:r>
            <a:r>
              <a:rPr lang="en-US" sz="1600" b="0" baseline="-25000" dirty="0" smtClean="0"/>
              <a:t> </a:t>
            </a:r>
            <a:r>
              <a:rPr lang="en-US" sz="1600" b="0" dirty="0" smtClean="0"/>
              <a:t>+ conduction</a:t>
            </a:r>
          </a:p>
        </p:txBody>
      </p:sp>
      <p:pic>
        <p:nvPicPr>
          <p:cNvPr id="6" name="Content Placeholder 5" descr="visio_gate_fcc.pdf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90" b="-9990"/>
          <a:stretch>
            <a:fillRect/>
          </a:stretch>
        </p:blipFill>
        <p:spPr>
          <a:xfrm>
            <a:off x="4645025" y="2852936"/>
            <a:ext cx="4041775" cy="3951288"/>
          </a:xfrm>
        </p:spPr>
      </p:pic>
      <p:pic>
        <p:nvPicPr>
          <p:cNvPr id="9" name="Picture 8" descr="visio_funct_wp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436" y="620688"/>
            <a:ext cx="1775554" cy="79208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7201877" y="715608"/>
            <a:ext cx="306086" cy="458233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3005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574576"/>
          </a:xfrm>
        </p:spPr>
        <p:txBody>
          <a:bodyPr/>
          <a:lstStyle/>
          <a:p>
            <a:r>
              <a:rPr lang="en-US" dirty="0" smtClean="0"/>
              <a:t>Background: Energy Harvesting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55576" y="4509120"/>
            <a:ext cx="7704856" cy="1800200"/>
          </a:xfrm>
        </p:spPr>
        <p:txBody>
          <a:bodyPr/>
          <a:lstStyle/>
          <a:p>
            <a:r>
              <a:rPr lang="en-US" sz="1800" dirty="0" smtClean="0"/>
              <a:t>Perpetual energy source</a:t>
            </a:r>
          </a:p>
          <a:p>
            <a:r>
              <a:rPr lang="en-US" sz="1800" dirty="0" smtClean="0"/>
              <a:t>Harvesting: Energy source =&gt; Transducer =&gt; Power Management</a:t>
            </a:r>
          </a:p>
          <a:p>
            <a:r>
              <a:rPr lang="en-US" sz="1800" dirty="0" smtClean="0"/>
              <a:t>Mostly used 3 types depending on energy source:</a:t>
            </a:r>
            <a:endParaRPr lang="en-US" sz="1800" dirty="0"/>
          </a:p>
          <a:p>
            <a:pPr lvl="1"/>
            <a:r>
              <a:rPr lang="en-US" sz="1400" dirty="0" smtClean="0"/>
              <a:t>Kinetic: 	Mechanical deformation, Piezoelectricity</a:t>
            </a:r>
            <a:endParaRPr lang="en-US" sz="1400" dirty="0"/>
          </a:p>
          <a:p>
            <a:pPr lvl="1"/>
            <a:r>
              <a:rPr lang="en-US" sz="1400" dirty="0" smtClean="0"/>
              <a:t>Thermal:	Thermocouple, </a:t>
            </a:r>
            <a:r>
              <a:rPr lang="en-US" sz="1400" dirty="0" err="1" smtClean="0"/>
              <a:t>Seeback</a:t>
            </a:r>
            <a:r>
              <a:rPr lang="en-US" sz="1400" dirty="0" smtClean="0"/>
              <a:t> effect</a:t>
            </a:r>
          </a:p>
          <a:p>
            <a:pPr lvl="1"/>
            <a:r>
              <a:rPr lang="en-US" sz="1400" dirty="0" smtClean="0"/>
              <a:t>EM: 	Solar cell, Photoelectric effect</a:t>
            </a:r>
            <a:endParaRPr lang="en-US" sz="1400" dirty="0"/>
          </a:p>
        </p:txBody>
      </p:sp>
      <p:pic>
        <p:nvPicPr>
          <p:cNvPr id="5" name="Content Placeholder 4" descr="visio_harvest_func.pdf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5" b="-2031"/>
          <a:stretch/>
        </p:blipFill>
        <p:spPr>
          <a:xfrm>
            <a:off x="899592" y="1617125"/>
            <a:ext cx="6574224" cy="2531955"/>
          </a:xfrm>
        </p:spPr>
      </p:pic>
    </p:spTree>
    <p:extLst>
      <p:ext uri="{BB962C8B-B14F-4D97-AF65-F5344CB8AC3E}">
        <p14:creationId xmlns:p14="http://schemas.microsoft.com/office/powerpoint/2010/main" val="4199473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580926"/>
          </a:xfrm>
        </p:spPr>
        <p:txBody>
          <a:bodyPr/>
          <a:lstStyle/>
          <a:p>
            <a:r>
              <a:rPr lang="en-US" dirty="0" smtClean="0"/>
              <a:t>Rectifier: Test bench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331640" y="4581128"/>
            <a:ext cx="5400600" cy="108012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V</a:t>
            </a:r>
            <a:r>
              <a:rPr lang="en-US" sz="2000" b="0" baseline="-25000" dirty="0" smtClean="0"/>
              <a:t>in1</a:t>
            </a:r>
            <a:r>
              <a:rPr lang="en-US" sz="2000" b="0" dirty="0" smtClean="0"/>
              <a:t> and V</a:t>
            </a:r>
            <a:r>
              <a:rPr lang="en-US" sz="2000" b="0" baseline="-25000" dirty="0" smtClean="0"/>
              <a:t>in2</a:t>
            </a:r>
            <a:r>
              <a:rPr lang="en-US" sz="2000" b="0" dirty="0" smtClean="0"/>
              <a:t> differential inputs, 2.5 V</a:t>
            </a:r>
          </a:p>
          <a:p>
            <a:pPr marL="342900" indent="-342900">
              <a:buFont typeface="Arial"/>
              <a:buChar char="•"/>
            </a:pPr>
            <a:r>
              <a:rPr lang="en-US" sz="2000" b="0" dirty="0" err="1" smtClean="0"/>
              <a:t>I</a:t>
            </a:r>
            <a:r>
              <a:rPr lang="en-US" sz="2000" b="0" baseline="-25000" dirty="0" err="1" smtClean="0"/>
              <a:t>load</a:t>
            </a:r>
            <a:r>
              <a:rPr lang="en-US" sz="2000" b="0" dirty="0" smtClean="0"/>
              <a:t> = 10.5 mA</a:t>
            </a:r>
          </a:p>
          <a:p>
            <a:pPr marL="342900" indent="-342900">
              <a:buFont typeface="Arial"/>
              <a:buChar char="•"/>
            </a:pPr>
            <a:r>
              <a:rPr lang="en-US" sz="2000" b="0" dirty="0" smtClean="0"/>
              <a:t>C</a:t>
            </a:r>
            <a:r>
              <a:rPr lang="en-US" sz="2000" b="0" baseline="-25000" dirty="0" smtClean="0"/>
              <a:t>rip</a:t>
            </a:r>
            <a:r>
              <a:rPr lang="en-US" sz="2000" b="0" dirty="0" smtClean="0"/>
              <a:t> &gt; 100 </a:t>
            </a:r>
            <a:r>
              <a:rPr lang="en-US" sz="2000" b="0" dirty="0" err="1" smtClean="0"/>
              <a:t>nF</a:t>
            </a:r>
            <a:r>
              <a:rPr lang="en-US" sz="2000" b="0" dirty="0" smtClean="0"/>
              <a:t> for </a:t>
            </a:r>
            <a:r>
              <a:rPr lang="en-US" sz="2000" b="0" dirty="0" err="1" smtClean="0"/>
              <a:t>V</a:t>
            </a:r>
            <a:r>
              <a:rPr lang="en-US" sz="2000" b="0" baseline="-25000" dirty="0" err="1" smtClean="0"/>
              <a:t>rip</a:t>
            </a:r>
            <a:r>
              <a:rPr lang="en-US" sz="2000" b="0" dirty="0" smtClean="0"/>
              <a:t> &lt; 3 </a:t>
            </a:r>
            <a:r>
              <a:rPr lang="en-US" sz="2000" b="0" dirty="0" err="1" smtClean="0"/>
              <a:t>mVpp</a:t>
            </a:r>
            <a:endParaRPr lang="en-US" sz="2000" b="0" dirty="0" smtClean="0"/>
          </a:p>
        </p:txBody>
      </p:sp>
      <p:pic>
        <p:nvPicPr>
          <p:cNvPr id="4" name="Content Placeholder 3" descr="visio_rect_tb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11" b="-8511"/>
          <a:stretch>
            <a:fillRect/>
          </a:stretch>
        </p:blipFill>
        <p:spPr>
          <a:xfrm>
            <a:off x="1376214" y="1484784"/>
            <a:ext cx="6076106" cy="2736304"/>
          </a:xfrm>
        </p:spPr>
      </p:pic>
    </p:spTree>
    <p:extLst>
      <p:ext uri="{BB962C8B-B14F-4D97-AF65-F5344CB8AC3E}">
        <p14:creationId xmlns:p14="http://schemas.microsoft.com/office/powerpoint/2010/main" val="176749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20688"/>
            <a:ext cx="7696200" cy="574576"/>
          </a:xfrm>
        </p:spPr>
        <p:txBody>
          <a:bodyPr/>
          <a:lstStyle/>
          <a:p>
            <a:r>
              <a:rPr lang="en-US" dirty="0" smtClean="0"/>
              <a:t>LDO: Stability</a:t>
            </a:r>
            <a:endParaRPr lang="en-US" dirty="0"/>
          </a:p>
        </p:txBody>
      </p:sp>
      <p:pic>
        <p:nvPicPr>
          <p:cNvPr id="6" name="Content Placeholder 5" descr="ld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68" r="-6068"/>
          <a:stretch>
            <a:fillRect/>
          </a:stretch>
        </p:blipFill>
        <p:spPr>
          <a:xfrm>
            <a:off x="1835696" y="3212976"/>
            <a:ext cx="5266873" cy="2815952"/>
          </a:xfrm>
        </p:spPr>
      </p:pic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1259632" y="1484784"/>
            <a:ext cx="684076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1800" dirty="0" smtClean="0"/>
              <a:t>p1(</a:t>
            </a:r>
            <a:r>
              <a:rPr lang="en-US" sz="1800" dirty="0" err="1" smtClean="0"/>
              <a:t>ro_pass</a:t>
            </a:r>
            <a:r>
              <a:rPr lang="en-US" sz="1800" dirty="0" smtClean="0"/>
              <a:t>, </a:t>
            </a:r>
            <a:r>
              <a:rPr lang="en-US" sz="1800" dirty="0" err="1" smtClean="0"/>
              <a:t>Cout</a:t>
            </a:r>
            <a:r>
              <a:rPr lang="en-US" sz="1800" dirty="0" smtClean="0"/>
              <a:t>), p2(</a:t>
            </a:r>
            <a:r>
              <a:rPr lang="en-US" sz="1800" dirty="0" err="1" smtClean="0"/>
              <a:t>Resr</a:t>
            </a:r>
            <a:r>
              <a:rPr lang="en-US" sz="1800" dirty="0" smtClean="0"/>
              <a:t>, </a:t>
            </a:r>
            <a:r>
              <a:rPr lang="en-US" sz="1800" dirty="0" err="1" smtClean="0"/>
              <a:t>Cbp</a:t>
            </a:r>
            <a:r>
              <a:rPr lang="en-US" sz="1800" dirty="0" smtClean="0"/>
              <a:t>), p3(</a:t>
            </a:r>
            <a:r>
              <a:rPr lang="en-US" sz="1800" dirty="0" err="1" smtClean="0"/>
              <a:t>Ro_ea</a:t>
            </a:r>
            <a:r>
              <a:rPr lang="en-US" sz="1800" dirty="0" smtClean="0"/>
              <a:t>, </a:t>
            </a:r>
            <a:r>
              <a:rPr lang="en-US" sz="1800" dirty="0" err="1" smtClean="0"/>
              <a:t>Cgs_pass</a:t>
            </a:r>
            <a:r>
              <a:rPr lang="en-US" sz="1800" dirty="0" smtClean="0"/>
              <a:t>)</a:t>
            </a:r>
          </a:p>
          <a:p>
            <a:pPr>
              <a:buFont typeface="Arial"/>
              <a:buChar char="•"/>
            </a:pPr>
            <a:r>
              <a:rPr lang="en-US" sz="1800" dirty="0"/>
              <a:t>z</a:t>
            </a:r>
            <a:r>
              <a:rPr lang="en-US" sz="1800" dirty="0" smtClean="0"/>
              <a:t>1(</a:t>
            </a:r>
            <a:r>
              <a:rPr lang="en-US" sz="1800" dirty="0" err="1" smtClean="0"/>
              <a:t>Resr</a:t>
            </a:r>
            <a:r>
              <a:rPr lang="en-US" sz="1800" dirty="0" smtClean="0"/>
              <a:t>, </a:t>
            </a:r>
            <a:r>
              <a:rPr lang="en-US" sz="1800" dirty="0" err="1" smtClean="0"/>
              <a:t>Cout</a:t>
            </a:r>
            <a:r>
              <a:rPr lang="en-US" sz="1800" dirty="0" smtClean="0"/>
              <a:t>)</a:t>
            </a:r>
          </a:p>
          <a:p>
            <a:pPr>
              <a:buFont typeface="Arial"/>
              <a:buChar char="•"/>
            </a:pPr>
            <a:r>
              <a:rPr lang="en-US" sz="1800" dirty="0"/>
              <a:t>p</a:t>
            </a:r>
            <a:r>
              <a:rPr lang="en-US" sz="1800" dirty="0" smtClean="0"/>
              <a:t>1 dominant, p2 beyond UGF, p3 below UGF =&gt; unstable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Suitable </a:t>
            </a:r>
            <a:r>
              <a:rPr lang="en-US" sz="1800" dirty="0" err="1" smtClean="0"/>
              <a:t>Resr</a:t>
            </a:r>
            <a:r>
              <a:rPr lang="en-US" sz="1800" dirty="0" smtClean="0"/>
              <a:t> and large </a:t>
            </a:r>
            <a:r>
              <a:rPr lang="en-US" sz="1800" dirty="0" err="1" smtClean="0"/>
              <a:t>Cout</a:t>
            </a:r>
            <a:r>
              <a:rPr lang="en-US" sz="1800" dirty="0" smtClean="0"/>
              <a:t> to cancel p3 with z1, left half plane zero</a:t>
            </a:r>
          </a:p>
        </p:txBody>
      </p:sp>
    </p:spTree>
    <p:extLst>
      <p:ext uri="{BB962C8B-B14F-4D97-AF65-F5344CB8AC3E}">
        <p14:creationId xmlns:p14="http://schemas.microsoft.com/office/powerpoint/2010/main" val="503526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620688"/>
            <a:ext cx="7696200" cy="574576"/>
          </a:xfrm>
        </p:spPr>
        <p:txBody>
          <a:bodyPr/>
          <a:lstStyle/>
          <a:p>
            <a:r>
              <a:rPr lang="en-US" dirty="0" smtClean="0"/>
              <a:t>LDO: Test bench</a:t>
            </a:r>
            <a:endParaRPr lang="en-US" dirty="0"/>
          </a:p>
        </p:txBody>
      </p:sp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1115616" y="3933056"/>
            <a:ext cx="6840760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 smtClean="0"/>
              <a:t>Vrec</a:t>
            </a:r>
            <a:r>
              <a:rPr lang="en-US" sz="1800" dirty="0" smtClean="0"/>
              <a:t> = Vin &gt; 2.15 V</a:t>
            </a:r>
          </a:p>
          <a:p>
            <a:r>
              <a:rPr lang="en-US" sz="1800" dirty="0" err="1" smtClean="0"/>
              <a:t>Vref</a:t>
            </a:r>
            <a:r>
              <a:rPr lang="en-US" sz="1800" dirty="0" smtClean="0"/>
              <a:t>, </a:t>
            </a:r>
            <a:r>
              <a:rPr lang="en-US" sz="1800" dirty="0" err="1" smtClean="0"/>
              <a:t>bandgap</a:t>
            </a:r>
            <a:r>
              <a:rPr lang="en-US" sz="1800" dirty="0" smtClean="0"/>
              <a:t> of Si = 1.177 V</a:t>
            </a:r>
          </a:p>
          <a:p>
            <a:r>
              <a:rPr lang="en-US" sz="1800" dirty="0" smtClean="0"/>
              <a:t>Vbias2, Vbias3, Vbias4 = 1.1 V, 0.88 V, 0.68 V respectively</a:t>
            </a:r>
          </a:p>
          <a:p>
            <a:r>
              <a:rPr lang="en-US" sz="1800" dirty="0" err="1" smtClean="0"/>
              <a:t>Cload</a:t>
            </a:r>
            <a:r>
              <a:rPr lang="en-US" sz="1800" dirty="0" smtClean="0"/>
              <a:t> &gt; 2.5 </a:t>
            </a:r>
            <a:r>
              <a:rPr lang="en-US" sz="1800" dirty="0" err="1" smtClean="0"/>
              <a:t>uF</a:t>
            </a:r>
            <a:r>
              <a:rPr lang="en-US" sz="1800" dirty="0" smtClean="0"/>
              <a:t> and </a:t>
            </a:r>
            <a:r>
              <a:rPr lang="en-US" sz="1800" dirty="0" err="1" smtClean="0"/>
              <a:t>Resr</a:t>
            </a:r>
            <a:r>
              <a:rPr lang="en-US" sz="1800" dirty="0" smtClean="0"/>
              <a:t> &gt; 0.5 </a:t>
            </a:r>
            <a:r>
              <a:rPr lang="en-US" sz="1800" dirty="0" err="1" smtClean="0"/>
              <a:t>Ω</a:t>
            </a:r>
            <a:endParaRPr lang="en-US" sz="1800" dirty="0" smtClean="0"/>
          </a:p>
          <a:p>
            <a:r>
              <a:rPr lang="en-US" sz="1800" dirty="0" err="1" smtClean="0"/>
              <a:t>Cbp</a:t>
            </a:r>
            <a:r>
              <a:rPr lang="en-US" sz="1800" dirty="0" smtClean="0"/>
              <a:t> </a:t>
            </a:r>
            <a:r>
              <a:rPr lang="en-US" sz="1800" dirty="0"/>
              <a:t>=</a:t>
            </a:r>
            <a:r>
              <a:rPr lang="en-US" sz="1800" dirty="0" smtClean="0"/>
              <a:t> 10 </a:t>
            </a:r>
            <a:r>
              <a:rPr lang="en-US" sz="1800" dirty="0" err="1" smtClean="0"/>
              <a:t>nF</a:t>
            </a:r>
            <a:endParaRPr lang="en-US" sz="1800" dirty="0" smtClean="0"/>
          </a:p>
          <a:p>
            <a:r>
              <a:rPr lang="en-US" sz="1800" dirty="0" err="1" smtClean="0"/>
              <a:t>Iload</a:t>
            </a:r>
            <a:r>
              <a:rPr lang="en-US" sz="1800" dirty="0" smtClean="0"/>
              <a:t> = 10 mA</a:t>
            </a:r>
          </a:p>
        </p:txBody>
      </p:sp>
      <p:pic>
        <p:nvPicPr>
          <p:cNvPr id="6" name="Content Placeholder 5" descr="visio_ldo_tb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352" b="-18352"/>
          <a:stretch>
            <a:fillRect/>
          </a:stretch>
        </p:blipFill>
        <p:spPr>
          <a:xfrm>
            <a:off x="1691680" y="1052736"/>
            <a:ext cx="5453608" cy="2887960"/>
          </a:xfrm>
        </p:spPr>
      </p:pic>
    </p:spTree>
    <p:extLst>
      <p:ext uri="{BB962C8B-B14F-4D97-AF65-F5344CB8AC3E}">
        <p14:creationId xmlns:p14="http://schemas.microsoft.com/office/powerpoint/2010/main" val="1314163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LDO: Stability and PSSR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691680" y="1421086"/>
            <a:ext cx="2805708" cy="639762"/>
          </a:xfrm>
        </p:spPr>
        <p:txBody>
          <a:bodyPr/>
          <a:lstStyle/>
          <a:p>
            <a:r>
              <a:rPr lang="en-US" sz="1600" b="0" dirty="0" smtClean="0"/>
              <a:t>Stability</a:t>
            </a:r>
            <a:endParaRPr lang="en-US" sz="1600" b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228184" y="1421086"/>
            <a:ext cx="2458616" cy="639762"/>
          </a:xfrm>
        </p:spPr>
        <p:txBody>
          <a:bodyPr/>
          <a:lstStyle/>
          <a:p>
            <a:r>
              <a:rPr lang="en-US" sz="1800" b="0" dirty="0" smtClean="0"/>
              <a:t>PSSR</a:t>
            </a:r>
            <a:endParaRPr lang="en-US" sz="1800" b="0" dirty="0"/>
          </a:p>
        </p:txBody>
      </p:sp>
      <p:pic>
        <p:nvPicPr>
          <p:cNvPr id="5" name="Content Placeholder 4" descr="ldo_pssr_both.pdf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" t="-885" r="7085" b="258"/>
          <a:stretch/>
        </p:blipFill>
        <p:spPr>
          <a:xfrm>
            <a:off x="4837121" y="1124744"/>
            <a:ext cx="4127367" cy="3527475"/>
          </a:xfrm>
        </p:spPr>
      </p:pic>
      <p:pic>
        <p:nvPicPr>
          <p:cNvPr id="12" name="Content Placeholder 11" descr="ldo_ac.pd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-1413" b="-1619"/>
          <a:stretch/>
        </p:blipFill>
        <p:spPr>
          <a:xfrm>
            <a:off x="152864" y="1196752"/>
            <a:ext cx="4491143" cy="3480442"/>
          </a:xfrm>
        </p:spPr>
      </p:pic>
      <p:sp>
        <p:nvSpPr>
          <p:cNvPr id="7" name="Text Placeholder 8"/>
          <p:cNvSpPr txBox="1">
            <a:spLocks/>
          </p:cNvSpPr>
          <p:nvPr/>
        </p:nvSpPr>
        <p:spPr bwMode="auto">
          <a:xfrm>
            <a:off x="611560" y="4797152"/>
            <a:ext cx="446449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3 poles: 2 below UGF, 1 above</a:t>
            </a:r>
          </a:p>
          <a:p>
            <a:r>
              <a:rPr lang="en-US" sz="1800" dirty="0" smtClean="0"/>
              <a:t>Zero to cancel non dominant pole</a:t>
            </a:r>
          </a:p>
          <a:p>
            <a:r>
              <a:rPr lang="en-US" sz="1800" dirty="0" smtClean="0"/>
              <a:t>PSSR:</a:t>
            </a:r>
          </a:p>
          <a:p>
            <a:pPr lvl="1"/>
            <a:r>
              <a:rPr lang="en-US" sz="1400" dirty="0" smtClean="0"/>
              <a:t>Good at LF with high open loop gain</a:t>
            </a:r>
          </a:p>
          <a:p>
            <a:pPr lvl="1"/>
            <a:r>
              <a:rPr lang="en-US" sz="1400" dirty="0" smtClean="0"/>
              <a:t>Low at HF,  reduced UGF after stability</a:t>
            </a:r>
          </a:p>
        </p:txBody>
      </p:sp>
    </p:spTree>
    <p:extLst>
      <p:ext uri="{BB962C8B-B14F-4D97-AF65-F5344CB8AC3E}">
        <p14:creationId xmlns:p14="http://schemas.microsoft.com/office/powerpoint/2010/main" val="413747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232" y="692696"/>
            <a:ext cx="7696200" cy="574576"/>
          </a:xfrm>
        </p:spPr>
        <p:txBody>
          <a:bodyPr/>
          <a:lstStyle/>
          <a:p>
            <a:r>
              <a:rPr lang="en-US" dirty="0" smtClean="0"/>
              <a:t>PMS: Rectifier + LDO</a:t>
            </a:r>
            <a:endParaRPr lang="en-US" dirty="0"/>
          </a:p>
        </p:txBody>
      </p:sp>
      <p:pic>
        <p:nvPicPr>
          <p:cNvPr id="8" name="Picture 7" descr="visio_funct_wp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910" y="476672"/>
            <a:ext cx="1775554" cy="79208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7539386" y="531895"/>
            <a:ext cx="720080" cy="504056"/>
          </a:xfrm>
          <a:prstGeom prst="roundRect">
            <a:avLst/>
          </a:prstGeom>
          <a:solidFill>
            <a:srgbClr val="FF0000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ヒラギノ角ゴ Pro W3" charset="-128"/>
              <a:cs typeface="ヒラギノ角ゴ Pro W3" charset="-128"/>
            </a:endParaRPr>
          </a:p>
        </p:txBody>
      </p:sp>
      <p:pic>
        <p:nvPicPr>
          <p:cNvPr id="4" name="Content Placeholder 3" descr="visio_pms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0" r="-6730"/>
          <a:stretch>
            <a:fillRect/>
          </a:stretch>
        </p:blipFill>
        <p:spPr>
          <a:xfrm>
            <a:off x="899592" y="1449024"/>
            <a:ext cx="7283152" cy="4284232"/>
          </a:xfrm>
        </p:spPr>
      </p:pic>
    </p:spTree>
    <p:extLst>
      <p:ext uri="{BB962C8B-B14F-4D97-AF65-F5344CB8AC3E}">
        <p14:creationId xmlns:p14="http://schemas.microsoft.com/office/powerpoint/2010/main" val="332179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692696"/>
            <a:ext cx="7696200" cy="574576"/>
          </a:xfrm>
        </p:spPr>
        <p:txBody>
          <a:bodyPr/>
          <a:lstStyle/>
          <a:p>
            <a:r>
              <a:rPr lang="en-US" dirty="0"/>
              <a:t>Background: Energy </a:t>
            </a:r>
            <a:r>
              <a:rPr lang="en-US" dirty="0" smtClean="0"/>
              <a:t>Harvesting</a:t>
            </a:r>
            <a:endParaRPr lang="en-US" dirty="0"/>
          </a:p>
        </p:txBody>
      </p:sp>
      <p:pic>
        <p:nvPicPr>
          <p:cNvPr id="4" name="Content Placeholder 3" descr="power_density_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77" b="-4277"/>
          <a:stretch>
            <a:fillRect/>
          </a:stretch>
        </p:blipFill>
        <p:spPr>
          <a:xfrm>
            <a:off x="1548408" y="1340768"/>
            <a:ext cx="5903912" cy="3436938"/>
          </a:xfrm>
        </p:spPr>
      </p:pic>
      <p:sp>
        <p:nvSpPr>
          <p:cNvPr id="6" name="TextBox 5"/>
          <p:cNvSpPr txBox="1"/>
          <p:nvPr/>
        </p:nvSpPr>
        <p:spPr>
          <a:xfrm>
            <a:off x="1259632" y="4869160"/>
            <a:ext cx="63367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Low power, low power density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Applicable to LP sensors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Not feasible for devices with power &gt;1 </a:t>
            </a:r>
            <a:r>
              <a:rPr lang="en-US" dirty="0" err="1" smtClean="0"/>
              <a:t>mW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If so how about convenient use of already available power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4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838200"/>
            <a:ext cx="7696200" cy="574576"/>
          </a:xfrm>
        </p:spPr>
        <p:txBody>
          <a:bodyPr/>
          <a:lstStyle/>
          <a:p>
            <a:r>
              <a:rPr lang="en-US" dirty="0" smtClean="0"/>
              <a:t>Background: WPT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56792"/>
            <a:ext cx="7696200" cy="4539208"/>
          </a:xfrm>
        </p:spPr>
        <p:txBody>
          <a:bodyPr/>
          <a:lstStyle/>
          <a:p>
            <a:r>
              <a:rPr lang="en-US" sz="2000" dirty="0" smtClean="0"/>
              <a:t>Cut the cord</a:t>
            </a:r>
          </a:p>
          <a:p>
            <a:pPr lvl="1"/>
            <a:r>
              <a:rPr lang="en-US" sz="1600" dirty="0" smtClean="0"/>
              <a:t>Minimize most of the constraints</a:t>
            </a:r>
          </a:p>
          <a:p>
            <a:pPr lvl="1"/>
            <a:r>
              <a:rPr lang="en-US" sz="1600" dirty="0" smtClean="0"/>
              <a:t>Reduced size and weight</a:t>
            </a:r>
          </a:p>
          <a:p>
            <a:pPr lvl="1"/>
            <a:r>
              <a:rPr lang="en-US" sz="1600" dirty="0" smtClean="0"/>
              <a:t>Water proof, dust proof</a:t>
            </a:r>
          </a:p>
          <a:p>
            <a:pPr lvl="1"/>
            <a:r>
              <a:rPr lang="en-US" sz="1600" dirty="0" smtClean="0"/>
              <a:t>Reduced accidents </a:t>
            </a:r>
            <a:endParaRPr lang="en-US" sz="2000" dirty="0" smtClean="0"/>
          </a:p>
          <a:p>
            <a:r>
              <a:rPr lang="en-US" sz="2000" dirty="0" smtClean="0"/>
              <a:t>Transfer distance boundary </a:t>
            </a:r>
            <a:r>
              <a:rPr lang="en-US" sz="2000" dirty="0" err="1" smtClean="0"/>
              <a:t>λ</a:t>
            </a:r>
            <a:r>
              <a:rPr lang="en-US" sz="2000" dirty="0" smtClean="0"/>
              <a:t>/2π</a:t>
            </a:r>
          </a:p>
          <a:p>
            <a:r>
              <a:rPr lang="en-US" sz="2000" dirty="0" smtClean="0"/>
              <a:t>Two types depending on transfer distance:</a:t>
            </a:r>
          </a:p>
          <a:p>
            <a:pPr lvl="1"/>
            <a:r>
              <a:rPr lang="en-US" sz="1600" dirty="0" smtClean="0"/>
              <a:t>Near-field, </a:t>
            </a:r>
            <a:r>
              <a:rPr lang="en-US" sz="1600" dirty="0"/>
              <a:t>&lt; </a:t>
            </a:r>
            <a:r>
              <a:rPr lang="en-US" sz="1600" dirty="0" err="1"/>
              <a:t>λ</a:t>
            </a:r>
            <a:r>
              <a:rPr lang="en-US" sz="1600" dirty="0"/>
              <a:t>/</a:t>
            </a:r>
            <a:r>
              <a:rPr lang="en-US" sz="1600" dirty="0" smtClean="0"/>
              <a:t>2π</a:t>
            </a:r>
          </a:p>
          <a:p>
            <a:pPr lvl="2"/>
            <a:r>
              <a:rPr lang="en-US" sz="1400" dirty="0"/>
              <a:t>N</a:t>
            </a:r>
            <a:r>
              <a:rPr lang="en-US" sz="1400" dirty="0" smtClean="0"/>
              <a:t>on-</a:t>
            </a:r>
            <a:r>
              <a:rPr lang="en-US" sz="1400" dirty="0" err="1" smtClean="0"/>
              <a:t>radiative</a:t>
            </a:r>
            <a:endParaRPr lang="en-US" sz="1400" dirty="0"/>
          </a:p>
          <a:p>
            <a:pPr lvl="2"/>
            <a:r>
              <a:rPr lang="en-US" sz="1400" dirty="0" smtClean="0"/>
              <a:t>Magnetic field</a:t>
            </a:r>
          </a:p>
          <a:p>
            <a:pPr lvl="2"/>
            <a:r>
              <a:rPr lang="en-US" sz="1400" dirty="0" smtClean="0"/>
              <a:t>No RF exposure</a:t>
            </a:r>
          </a:p>
          <a:p>
            <a:pPr lvl="1"/>
            <a:r>
              <a:rPr lang="en-US" sz="1600" dirty="0" smtClean="0"/>
              <a:t>Far-field, &gt; </a:t>
            </a:r>
            <a:r>
              <a:rPr lang="en-US" sz="1600" dirty="0" err="1" smtClean="0"/>
              <a:t>λ</a:t>
            </a:r>
            <a:r>
              <a:rPr lang="en-US" sz="1600" dirty="0" smtClean="0"/>
              <a:t>/2π</a:t>
            </a:r>
          </a:p>
          <a:p>
            <a:pPr lvl="2"/>
            <a:r>
              <a:rPr lang="en-US" sz="1400" dirty="0" err="1" smtClean="0"/>
              <a:t>Radiative</a:t>
            </a:r>
            <a:endParaRPr lang="en-US" sz="1400" dirty="0" smtClean="0"/>
          </a:p>
          <a:p>
            <a:pPr lvl="2"/>
            <a:r>
              <a:rPr lang="en-US" sz="1400" dirty="0" smtClean="0"/>
              <a:t>Electric field</a:t>
            </a:r>
          </a:p>
          <a:p>
            <a:pPr lvl="2"/>
            <a:r>
              <a:rPr lang="en-US" sz="1400" dirty="0" smtClean="0"/>
              <a:t>RF exposure</a:t>
            </a:r>
          </a:p>
          <a:p>
            <a:endParaRPr lang="en-US" dirty="0" smtClean="0"/>
          </a:p>
        </p:txBody>
      </p:sp>
      <p:pic>
        <p:nvPicPr>
          <p:cNvPr id="5" name="Picture 4" descr="near_field_far_fiel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861048"/>
            <a:ext cx="4057837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2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548680"/>
            <a:ext cx="7696200" cy="574576"/>
          </a:xfrm>
        </p:spPr>
        <p:txBody>
          <a:bodyPr/>
          <a:lstStyle/>
          <a:p>
            <a:r>
              <a:rPr lang="en-US" dirty="0"/>
              <a:t>Background: </a:t>
            </a:r>
            <a:r>
              <a:rPr lang="en-US" dirty="0" smtClean="0"/>
              <a:t>WPT, Near-field </a:t>
            </a:r>
            <a:endParaRPr lang="en-US" dirty="0"/>
          </a:p>
        </p:txBody>
      </p:sp>
      <p:pic>
        <p:nvPicPr>
          <p:cNvPr id="7" name="Picture 6" descr="visio_ip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3" y="1124744"/>
            <a:ext cx="3383136" cy="1691568"/>
          </a:xfrm>
          <a:prstGeom prst="rect">
            <a:avLst/>
          </a:prstGeom>
        </p:spPr>
      </p:pic>
      <p:pic>
        <p:nvPicPr>
          <p:cNvPr id="8" name="Picture 7" descr="visio_rip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64494"/>
            <a:ext cx="3489877" cy="1765467"/>
          </a:xfrm>
          <a:prstGeom prst="rect">
            <a:avLst/>
          </a:prstGeom>
        </p:spPr>
      </p:pic>
      <p:pic>
        <p:nvPicPr>
          <p:cNvPr id="9" name="Picture 8" descr="visio_cp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852936"/>
            <a:ext cx="3621831" cy="18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4524796"/>
            <a:ext cx="806489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Inductive power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Weakly coupled, mm in range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Magnetic resonance inductive power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Improved coupling, cm in range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Simultaneous multiple receiver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Capacitive power transfer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dirty="0" smtClean="0"/>
              <a:t>Limited due to large plates, close coupling requirement</a:t>
            </a:r>
          </a:p>
        </p:txBody>
      </p:sp>
    </p:spTree>
    <p:extLst>
      <p:ext uri="{BB962C8B-B14F-4D97-AF65-F5344CB8AC3E}">
        <p14:creationId xmlns:p14="http://schemas.microsoft.com/office/powerpoint/2010/main" val="308857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224" y="620688"/>
            <a:ext cx="7696200" cy="574576"/>
          </a:xfrm>
        </p:spPr>
        <p:txBody>
          <a:bodyPr/>
          <a:lstStyle/>
          <a:p>
            <a:r>
              <a:rPr lang="en-US" dirty="0"/>
              <a:t>Background: WPT, </a:t>
            </a:r>
            <a:r>
              <a:rPr lang="en-US" dirty="0" smtClean="0"/>
              <a:t>Far-field</a:t>
            </a:r>
            <a:endParaRPr lang="en-US" dirty="0"/>
          </a:p>
        </p:txBody>
      </p:sp>
      <p:pic>
        <p:nvPicPr>
          <p:cNvPr id="4" name="Content Placeholder 3" descr="visio_rf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57" r="-30357"/>
          <a:stretch>
            <a:fillRect/>
          </a:stretch>
        </p:blipFill>
        <p:spPr>
          <a:xfrm>
            <a:off x="990600" y="1268760"/>
            <a:ext cx="5813648" cy="1793531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971600" y="3140968"/>
            <a:ext cx="769620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Non-directive</a:t>
            </a:r>
          </a:p>
          <a:p>
            <a:pPr lvl="1"/>
            <a:r>
              <a:rPr lang="en-US" sz="1600" dirty="0" smtClean="0"/>
              <a:t>Use of isotropic EM wave</a:t>
            </a:r>
          </a:p>
          <a:p>
            <a:pPr lvl="1"/>
            <a:r>
              <a:rPr lang="en-US" sz="1600" dirty="0" smtClean="0"/>
              <a:t>Non-directive antenna </a:t>
            </a:r>
          </a:p>
          <a:p>
            <a:r>
              <a:rPr lang="en-US" sz="2000" dirty="0" smtClean="0"/>
              <a:t>Directive </a:t>
            </a:r>
            <a:endParaRPr lang="en-US" sz="2000" dirty="0"/>
          </a:p>
          <a:p>
            <a:pPr lvl="1"/>
            <a:r>
              <a:rPr lang="en-US" sz="1600" dirty="0"/>
              <a:t>Use of beam forming </a:t>
            </a:r>
          </a:p>
          <a:p>
            <a:pPr lvl="1"/>
            <a:r>
              <a:rPr lang="en-US" sz="1600" dirty="0"/>
              <a:t>Dedicated directive Rx and </a:t>
            </a:r>
            <a:r>
              <a:rPr lang="en-US" sz="1600" dirty="0" err="1" smtClean="0"/>
              <a:t>Tx</a:t>
            </a:r>
            <a:endParaRPr lang="en-US" sz="1600" dirty="0" smtClean="0"/>
          </a:p>
          <a:p>
            <a:pPr marL="342900" lvl="1" indent="-342900">
              <a:buFontTx/>
              <a:buChar char="•"/>
            </a:pPr>
            <a:r>
              <a:rPr lang="en-US" sz="2000" dirty="0" smtClean="0"/>
              <a:t>Health concern, exposure to high power RF wave</a:t>
            </a:r>
          </a:p>
          <a:p>
            <a:pPr marL="342900" lvl="1" indent="-342900">
              <a:buFontTx/>
              <a:buChar char="•"/>
            </a:pPr>
            <a:r>
              <a:rPr lang="en-US" sz="2000" dirty="0" smtClean="0"/>
              <a:t>New possibilities:</a:t>
            </a:r>
          </a:p>
          <a:p>
            <a:pPr marL="742950" lvl="2" indent="-342900"/>
            <a:r>
              <a:rPr lang="en-US" sz="1600" dirty="0" smtClean="0"/>
              <a:t>Can transmit both data and energy simultaneously </a:t>
            </a:r>
          </a:p>
          <a:p>
            <a:pPr marL="742950" lvl="2" indent="-342900"/>
            <a:r>
              <a:rPr lang="en-US" sz="1600" dirty="0" smtClean="0"/>
              <a:t>Solar Power </a:t>
            </a:r>
            <a:r>
              <a:rPr lang="en-US" sz="1600" dirty="0"/>
              <a:t>S</a:t>
            </a:r>
            <a:r>
              <a:rPr lang="en-US" sz="1600" dirty="0" smtClean="0"/>
              <a:t>atellite, Stationary High Altitude Relay Platform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998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charset="-128"/>
            <a:cs typeface="ヒラギノ角ゴ Pro W3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5720</TotalTime>
  <Words>1925</Words>
  <Application>Microsoft Macintosh PowerPoint</Application>
  <PresentationFormat>On-screen Show (4:3)</PresentationFormat>
  <Paragraphs>368</Paragraphs>
  <Slides>54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Blank Presentation</vt:lpstr>
      <vt:lpstr>Wireless Power Receiving Unit   Analysis, design and implementation of inductive power receiving unit for wireless circuits</vt:lpstr>
      <vt:lpstr>Outline</vt:lpstr>
      <vt:lpstr>Motivation</vt:lpstr>
      <vt:lpstr>Motivation</vt:lpstr>
      <vt:lpstr>Background: Energy Harvesting</vt:lpstr>
      <vt:lpstr>Background: Energy Harvesting</vt:lpstr>
      <vt:lpstr>Background: WPT</vt:lpstr>
      <vt:lpstr>Background: WPT, Near-field </vt:lpstr>
      <vt:lpstr>Background: WPT, Far-field</vt:lpstr>
      <vt:lpstr>Background: WPT, Applications and Standards</vt:lpstr>
      <vt:lpstr>Background: This Project</vt:lpstr>
      <vt:lpstr>Rectifier: Gate cross coupled with RCC</vt:lpstr>
      <vt:lpstr>Rectifier: Transient Simulation</vt:lpstr>
      <vt:lpstr>Rectifier: Current, PCE and VCE</vt:lpstr>
      <vt:lpstr>Rectifier: Performance </vt:lpstr>
      <vt:lpstr>Component Design: LDO</vt:lpstr>
      <vt:lpstr>LDO: Design</vt:lpstr>
      <vt:lpstr>LDO: Transient Simulation</vt:lpstr>
      <vt:lpstr>LDO: DC Simulation</vt:lpstr>
      <vt:lpstr>LDO: Stability Simulation</vt:lpstr>
      <vt:lpstr>LDO: Performance </vt:lpstr>
      <vt:lpstr>Component Design: Antenna </vt:lpstr>
      <vt:lpstr>Antenna: Modeling </vt:lpstr>
      <vt:lpstr>Antenna: Coupling Modeling </vt:lpstr>
      <vt:lpstr>Antenna: Magnetic Resonance</vt:lpstr>
      <vt:lpstr>Antenna: 5mm Magnetic Resonance</vt:lpstr>
      <vt:lpstr>Antenna: Performance </vt:lpstr>
      <vt:lpstr>WPT System</vt:lpstr>
      <vt:lpstr>PMS: Test bench</vt:lpstr>
      <vt:lpstr>PMS: Input, Output Voltages</vt:lpstr>
      <vt:lpstr>PMS: Diode currents</vt:lpstr>
      <vt:lpstr>PMS: Performance</vt:lpstr>
      <vt:lpstr>WPT System: Test bench</vt:lpstr>
      <vt:lpstr>WPT System: Transfer Link</vt:lpstr>
      <vt:lpstr>WPT System: Performance</vt:lpstr>
      <vt:lpstr>Measurements: Lab Setup</vt:lpstr>
      <vt:lpstr>Measurements: Rectifier</vt:lpstr>
      <vt:lpstr>Measurements: Vin1 Vin2 distortion, why?</vt:lpstr>
      <vt:lpstr>Measurements: Rectifier with various load</vt:lpstr>
      <vt:lpstr>Measurements: Rectifier performance </vt:lpstr>
      <vt:lpstr>Measurements: LDO</vt:lpstr>
      <vt:lpstr>Measurements: PMS</vt:lpstr>
      <vt:lpstr>Measurements: WPT 5mm coupling</vt:lpstr>
      <vt:lpstr>Measurements: WPT 5mm coupling performance </vt:lpstr>
      <vt:lpstr>Measurements: WPT all coupling performance</vt:lpstr>
      <vt:lpstr>Conclusion:</vt:lpstr>
      <vt:lpstr>Future Works:</vt:lpstr>
      <vt:lpstr>PowerPoint Presentation</vt:lpstr>
      <vt:lpstr>Component Design: Rectifier </vt:lpstr>
      <vt:lpstr>Rectifier: Test bench</vt:lpstr>
      <vt:lpstr>LDO: Stability</vt:lpstr>
      <vt:lpstr>LDO: Test bench</vt:lpstr>
      <vt:lpstr>LDO: Stability and PSSR</vt:lpstr>
      <vt:lpstr>PMS: Rectifier + LDO</vt:lpstr>
    </vt:vector>
  </TitlesOfParts>
  <Company>Rayon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Henrik Haugan</dc:creator>
  <cp:lastModifiedBy>Rks Chn</cp:lastModifiedBy>
  <cp:revision>296</cp:revision>
  <dcterms:created xsi:type="dcterms:W3CDTF">2010-08-18T08:09:25Z</dcterms:created>
  <dcterms:modified xsi:type="dcterms:W3CDTF">2017-11-01T14:44:24Z</dcterms:modified>
</cp:coreProperties>
</file>